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
  </p:notesMasterIdLst>
  <p:handoutMasterIdLst>
    <p:handoutMasterId r:id="rId9"/>
  </p:handoutMasterIdLst>
  <p:sldIdLst>
    <p:sldId id="259" r:id="rId6"/>
    <p:sldId id="258" r:id="rId7"/>
  </p:sldIdLst>
  <p:sldSz cx="7562850" cy="10688638"/>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1C33D8-8FAC-BC4A-9EC1-F6B9FAE31E70}">
          <p14:sldIdLst>
            <p14:sldId id="259"/>
            <p14:sldId id="258"/>
          </p14:sldIdLst>
        </p14:section>
      </p14:sectionLst>
    </p:ext>
    <p:ext uri="{EFAFB233-063F-42B5-8137-9DF3F51BA10A}">
      <p15:sldGuideLst xmlns:p15="http://schemas.microsoft.com/office/powerpoint/2012/main">
        <p15:guide id="1" orient="horz" pos="3367" userDrawn="1">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94E"/>
    <a:srgbClr val="009ED4"/>
    <a:srgbClr val="EEEEEE"/>
    <a:srgbClr val="9999AA"/>
    <a:srgbClr val="8DC73F"/>
    <a:srgbClr val="5D6771"/>
    <a:srgbClr val="6B6C6B"/>
    <a:srgbClr val="CCCCCC"/>
    <a:srgbClr val="3FBC8E"/>
    <a:srgbClr val="0018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22" autoAdjust="0"/>
    <p:restoredTop sz="99823" autoAdjust="0"/>
  </p:normalViewPr>
  <p:slideViewPr>
    <p:cSldViewPr snapToGrid="0" snapToObjects="1">
      <p:cViewPr>
        <p:scale>
          <a:sx n="75" d="100"/>
          <a:sy n="75" d="100"/>
        </p:scale>
        <p:origin x="1724" y="-2268"/>
      </p:cViewPr>
      <p:guideLst>
        <p:guide orient="horz" pos="3367"/>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B8FEC1-7447-8144-8595-E37FC248ED31}" type="datetimeFigureOut">
              <a:rPr lang="en-US" smtClean="0"/>
              <a:pPr/>
              <a:t>5/22/2024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7A3E74-2B47-714B-8C7B-41474C037F0C}" type="slidenum">
              <a:rPr lang="en-US" smtClean="0"/>
              <a:pPr/>
              <a:t>‹#›</a:t>
            </a:fld>
            <a:endParaRPr lang="en-US" dirty="0"/>
          </a:p>
        </p:txBody>
      </p:sp>
    </p:spTree>
    <p:extLst>
      <p:ext uri="{BB962C8B-B14F-4D97-AF65-F5344CB8AC3E}">
        <p14:creationId xmlns:p14="http://schemas.microsoft.com/office/powerpoint/2010/main" val="4214799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61422-9E46-9044-95D4-FB0C6353BE60}" type="datetimeFigureOut">
              <a:rPr lang="en-US" smtClean="0"/>
              <a:pPr/>
              <a:t>5/22/2024</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C7DB3-C5AE-B84F-8E61-D7B402CE653E}" type="slidenum">
              <a:rPr lang="en-US" smtClean="0"/>
              <a:pPr/>
              <a:t>‹#›</a:t>
            </a:fld>
            <a:endParaRPr lang="en-US" dirty="0"/>
          </a:p>
        </p:txBody>
      </p:sp>
    </p:spTree>
    <p:extLst>
      <p:ext uri="{BB962C8B-B14F-4D97-AF65-F5344CB8AC3E}">
        <p14:creationId xmlns:p14="http://schemas.microsoft.com/office/powerpoint/2010/main" val="3905903227"/>
      </p:ext>
    </p:extLst>
  </p:cSld>
  <p:clrMap bg1="lt1" tx1="dk1" bg2="lt2" tx2="dk2" accent1="accent1" accent2="accent2" accent3="accent3" accent4="accent4" accent5="accent5" accent6="accent6" hlink="hlink" folHlink="folHlink"/>
  <p:hf hdr="0" ftr="0" dt="0"/>
  <p:notesStyle>
    <a:lvl1pPr marL="0" algn="l" defTabSz="497754" rtl="0" eaLnBrk="1" latinLnBrk="0" hangingPunct="1">
      <a:defRPr sz="1300" kern="1200">
        <a:solidFill>
          <a:schemeClr val="tx1"/>
        </a:solidFill>
        <a:latin typeface="+mn-lt"/>
        <a:ea typeface="+mn-ea"/>
        <a:cs typeface="+mn-cs"/>
      </a:defRPr>
    </a:lvl1pPr>
    <a:lvl2pPr marL="497754" algn="l" defTabSz="497754" rtl="0" eaLnBrk="1" latinLnBrk="0" hangingPunct="1">
      <a:defRPr sz="1300" kern="1200">
        <a:solidFill>
          <a:schemeClr val="tx1"/>
        </a:solidFill>
        <a:latin typeface="+mn-lt"/>
        <a:ea typeface="+mn-ea"/>
        <a:cs typeface="+mn-cs"/>
      </a:defRPr>
    </a:lvl2pPr>
    <a:lvl3pPr marL="995507" algn="l" defTabSz="497754" rtl="0" eaLnBrk="1" latinLnBrk="0" hangingPunct="1">
      <a:defRPr sz="1300" kern="1200">
        <a:solidFill>
          <a:schemeClr val="tx1"/>
        </a:solidFill>
        <a:latin typeface="+mn-lt"/>
        <a:ea typeface="+mn-ea"/>
        <a:cs typeface="+mn-cs"/>
      </a:defRPr>
    </a:lvl3pPr>
    <a:lvl4pPr marL="1493261" algn="l" defTabSz="497754" rtl="0" eaLnBrk="1" latinLnBrk="0" hangingPunct="1">
      <a:defRPr sz="1300" kern="1200">
        <a:solidFill>
          <a:schemeClr val="tx1"/>
        </a:solidFill>
        <a:latin typeface="+mn-lt"/>
        <a:ea typeface="+mn-ea"/>
        <a:cs typeface="+mn-cs"/>
      </a:defRPr>
    </a:lvl4pPr>
    <a:lvl5pPr marL="1991015" algn="l" defTabSz="497754" rtl="0" eaLnBrk="1" latinLnBrk="0" hangingPunct="1">
      <a:defRPr sz="1300" kern="1200">
        <a:solidFill>
          <a:schemeClr val="tx1"/>
        </a:solidFill>
        <a:latin typeface="+mn-lt"/>
        <a:ea typeface="+mn-ea"/>
        <a:cs typeface="+mn-cs"/>
      </a:defRPr>
    </a:lvl5pPr>
    <a:lvl6pPr marL="2488768" algn="l" defTabSz="497754" rtl="0" eaLnBrk="1" latinLnBrk="0" hangingPunct="1">
      <a:defRPr sz="1300" kern="1200">
        <a:solidFill>
          <a:schemeClr val="tx1"/>
        </a:solidFill>
        <a:latin typeface="+mn-lt"/>
        <a:ea typeface="+mn-ea"/>
        <a:cs typeface="+mn-cs"/>
      </a:defRPr>
    </a:lvl6pPr>
    <a:lvl7pPr marL="2986522" algn="l" defTabSz="497754" rtl="0" eaLnBrk="1" latinLnBrk="0" hangingPunct="1">
      <a:defRPr sz="1300" kern="1200">
        <a:solidFill>
          <a:schemeClr val="tx1"/>
        </a:solidFill>
        <a:latin typeface="+mn-lt"/>
        <a:ea typeface="+mn-ea"/>
        <a:cs typeface="+mn-cs"/>
      </a:defRPr>
    </a:lvl7pPr>
    <a:lvl8pPr marL="3484275" algn="l" defTabSz="497754" rtl="0" eaLnBrk="1" latinLnBrk="0" hangingPunct="1">
      <a:defRPr sz="1300" kern="1200">
        <a:solidFill>
          <a:schemeClr val="tx1"/>
        </a:solidFill>
        <a:latin typeface="+mn-lt"/>
        <a:ea typeface="+mn-ea"/>
        <a:cs typeface="+mn-cs"/>
      </a:defRPr>
    </a:lvl8pPr>
    <a:lvl9pPr marL="3982029" algn="l" defTabSz="49775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bg>
      <p:bgPr>
        <a:solidFill>
          <a:schemeClr val="bg1"/>
        </a:solidFill>
        <a:effectLst/>
      </p:bgPr>
    </p:bg>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1" y="1017206"/>
            <a:ext cx="7562851" cy="4867127"/>
          </a:xfrm>
          <a:prstGeom prst="rect">
            <a:avLst/>
          </a:prstGeom>
        </p:spPr>
        <p:txBody>
          <a:bodyPr>
            <a:normAutofit/>
          </a:bodyPr>
          <a:lstStyle>
            <a:lvl1pPr marL="0" indent="0">
              <a:buNone/>
              <a:defRPr sz="1402" b="0" i="0">
                <a:solidFill>
                  <a:srgbClr val="FF0000"/>
                </a:solidFill>
                <a:latin typeface="Arial" charset="0"/>
                <a:ea typeface="Arial" charset="0"/>
                <a:cs typeface="Arial" charset="0"/>
              </a:defRPr>
            </a:lvl1pPr>
          </a:lstStyle>
          <a:p>
            <a:r>
              <a:rPr lang="en-US"/>
              <a:t>Click icon to add picture</a:t>
            </a:r>
            <a:endParaRPr lang="en-US" dirty="0"/>
          </a:p>
        </p:txBody>
      </p:sp>
      <p:sp>
        <p:nvSpPr>
          <p:cNvPr id="12" name="Rectangle 11"/>
          <p:cNvSpPr/>
          <p:nvPr userDrawn="1"/>
        </p:nvSpPr>
        <p:spPr>
          <a:xfrm>
            <a:off x="0" y="9943754"/>
            <a:ext cx="7562850" cy="744884"/>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7" name="Rectangle 6"/>
          <p:cNvSpPr/>
          <p:nvPr userDrawn="1"/>
        </p:nvSpPr>
        <p:spPr>
          <a:xfrm>
            <a:off x="0" y="4598"/>
            <a:ext cx="7562850" cy="1012607"/>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10" name="Rectangle 9"/>
          <p:cNvSpPr/>
          <p:nvPr userDrawn="1"/>
        </p:nvSpPr>
        <p:spPr>
          <a:xfrm>
            <a:off x="179721" y="10070795"/>
            <a:ext cx="7128900" cy="392415"/>
          </a:xfrm>
          <a:prstGeom prst="rect">
            <a:avLst/>
          </a:prstGeom>
        </p:spPr>
        <p:txBody>
          <a:bodyPr wrap="square" anchor="b">
            <a:spAutoFit/>
          </a:bodyPr>
          <a:lstStyle/>
          <a:p>
            <a:r>
              <a:rPr lang="en-US" sz="650" b="0" i="0" kern="1200" dirty="0">
                <a:solidFill>
                  <a:schemeClr val="bg1"/>
                </a:solidFill>
                <a:effectLst/>
                <a:latin typeface="Brown" charset="0"/>
                <a:ea typeface="Brown" charset="0"/>
                <a:cs typeface="Brown" charset="0"/>
              </a:rPr>
              <a:t>Whilst every effort has been made to ensure accuracy, no responsibility is taken for any error, omission or </a:t>
            </a:r>
            <a:r>
              <a:rPr lang="en-US" sz="650" b="0" i="0" kern="1200" dirty="0" err="1">
                <a:solidFill>
                  <a:schemeClr val="bg1"/>
                </a:solidFill>
                <a:effectLst/>
                <a:latin typeface="Brown" charset="0"/>
                <a:ea typeface="Brown" charset="0"/>
                <a:cs typeface="Brown" charset="0"/>
              </a:rPr>
              <a:t>mis</a:t>
            </a:r>
            <a:r>
              <a:rPr lang="en-US" sz="650" b="0" i="0" kern="1200" dirty="0">
                <a:solidFill>
                  <a:schemeClr val="bg1"/>
                </a:solidFill>
                <a:effectLst/>
                <a:latin typeface="Brown" charset="0"/>
                <a:ea typeface="Brown" charset="0"/>
                <a:cs typeface="Brown" charset="0"/>
              </a:rPr>
              <a:t>-statement in these particulars which do not constitute an offer or contract. No representation or warranty whatever is made or given either during negotiations or in particular by the vendor, lessors or agents </a:t>
            </a:r>
            <a:r>
              <a:rPr lang="en-US" sz="650" b="0" i="0" kern="1200" dirty="0" err="1">
                <a:solidFill>
                  <a:schemeClr val="bg1"/>
                </a:solidFill>
                <a:effectLst/>
                <a:latin typeface="Brown" charset="0"/>
                <a:ea typeface="Brown" charset="0"/>
                <a:cs typeface="Brown" charset="0"/>
              </a:rPr>
              <a:t>Messrs</a:t>
            </a:r>
            <a:r>
              <a:rPr lang="en-US" sz="650" b="0" i="0" kern="1200" dirty="0">
                <a:solidFill>
                  <a:schemeClr val="bg1"/>
                </a:solidFill>
                <a:effectLst/>
                <a:latin typeface="Brown" charset="0"/>
                <a:ea typeface="Brown" charset="0"/>
                <a:cs typeface="Brown" charset="0"/>
              </a:rPr>
              <a:t> Ashwell London. All figures are exclusive of rates, service charge, VAT and all other outgoings. The agents have not tested the services. All floor areas are approximate. </a:t>
            </a:r>
            <a:endParaRPr lang="en-US" sz="650" b="0" i="0" dirty="0">
              <a:solidFill>
                <a:schemeClr val="bg1"/>
              </a:solidFill>
              <a:effectLst/>
              <a:latin typeface="Brown" charset="0"/>
              <a:ea typeface="Brown" charset="0"/>
              <a:cs typeface="Brown" charset="0"/>
            </a:endParaRPr>
          </a:p>
        </p:txBody>
      </p:sp>
      <p:sp>
        <p:nvSpPr>
          <p:cNvPr id="13" name="Rectangle 12"/>
          <p:cNvSpPr/>
          <p:nvPr userDrawn="1"/>
        </p:nvSpPr>
        <p:spPr>
          <a:xfrm>
            <a:off x="408321" y="232909"/>
            <a:ext cx="2328888" cy="590931"/>
          </a:xfrm>
          <a:prstGeom prst="rect">
            <a:avLst/>
          </a:prstGeom>
        </p:spPr>
        <p:txBody>
          <a:bodyPr wrap="square" anchor="b">
            <a:spAutoFit/>
          </a:bodyPr>
          <a:lstStyle/>
          <a:p>
            <a:pPr>
              <a:lnSpc>
                <a:spcPct val="90000"/>
              </a:lnSpc>
            </a:pPr>
            <a:r>
              <a:rPr lang="de-DE" sz="1800" b="0" i="0" kern="1200" dirty="0">
                <a:solidFill>
                  <a:srgbClr val="EEEEEE"/>
                </a:solidFill>
                <a:effectLst/>
                <a:latin typeface="Brown" charset="0"/>
                <a:ea typeface="Brown" charset="0"/>
                <a:cs typeface="Brown" charset="0"/>
              </a:rPr>
              <a:t>020 7734 7766 </a:t>
            </a:r>
            <a:endParaRPr lang="de-DE" sz="1800" b="0" i="0" dirty="0">
              <a:solidFill>
                <a:srgbClr val="EEEEEE"/>
              </a:solidFill>
              <a:effectLst/>
              <a:latin typeface="Brown" charset="0"/>
              <a:ea typeface="Brown" charset="0"/>
              <a:cs typeface="Brown" charset="0"/>
            </a:endParaRPr>
          </a:p>
          <a:p>
            <a:pPr>
              <a:lnSpc>
                <a:spcPct val="90000"/>
              </a:lnSpc>
            </a:pPr>
            <a:r>
              <a:rPr lang="de-DE" sz="1800" b="0" i="0" kern="1200" dirty="0">
                <a:solidFill>
                  <a:srgbClr val="009ED4"/>
                </a:solidFill>
                <a:effectLst/>
                <a:latin typeface="Brown Light" charset="0"/>
                <a:ea typeface="Brown Light" charset="0"/>
                <a:cs typeface="Brown Light" charset="0"/>
              </a:rPr>
              <a:t>a</a:t>
            </a:r>
            <a:r>
              <a:rPr lang="de-DE" sz="1800" b="0" i="0" kern="1200">
                <a:solidFill>
                  <a:srgbClr val="009ED4"/>
                </a:solidFill>
                <a:effectLst/>
                <a:latin typeface="Brown Light" charset="0"/>
                <a:ea typeface="Brown Light" charset="0"/>
                <a:cs typeface="Brown Light" charset="0"/>
              </a:rPr>
              <a:t>shwell</a:t>
            </a:r>
            <a:r>
              <a:rPr lang="de-DE" sz="1800" b="0" i="0" kern="1200" err="1">
                <a:solidFill>
                  <a:srgbClr val="009ED4"/>
                </a:solidFill>
                <a:effectLst/>
                <a:latin typeface="Brown Light" charset="0"/>
                <a:ea typeface="Brown Light" charset="0"/>
                <a:cs typeface="Brown Light" charset="0"/>
              </a:rPr>
              <a:t>.</a:t>
            </a:r>
            <a:r>
              <a:rPr lang="de-DE" sz="1800" b="0" i="0" kern="1200">
                <a:solidFill>
                  <a:srgbClr val="009ED4"/>
                </a:solidFill>
                <a:effectLst/>
                <a:latin typeface="Brown Light" charset="0"/>
                <a:ea typeface="Brown Light" charset="0"/>
                <a:cs typeface="Brown Light" charset="0"/>
              </a:rPr>
              <a:t>london</a:t>
            </a:r>
            <a:endParaRPr lang="de-DE" sz="1800" b="0" i="0" dirty="0">
              <a:solidFill>
                <a:srgbClr val="009ED4"/>
              </a:solidFill>
              <a:effectLst/>
              <a:latin typeface="Brown Light" charset="0"/>
              <a:ea typeface="Brown Light" charset="0"/>
              <a:cs typeface="Brown Light" charset="0"/>
            </a:endParaRPr>
          </a:p>
        </p:txBody>
      </p:sp>
      <p:sp>
        <p:nvSpPr>
          <p:cNvPr id="15" name="Text Placeholder 17"/>
          <p:cNvSpPr>
            <a:spLocks noGrp="1"/>
          </p:cNvSpPr>
          <p:nvPr>
            <p:ph type="body" sz="quarter" idx="15"/>
          </p:nvPr>
        </p:nvSpPr>
        <p:spPr>
          <a:xfrm>
            <a:off x="4217433" y="7966164"/>
            <a:ext cx="3046966" cy="1501194"/>
          </a:xfrm>
          <a:prstGeom prst="rect">
            <a:avLst/>
          </a:prstGeom>
        </p:spPr>
        <p:txBody>
          <a:bodyPr numCol="1">
            <a:normAutofit/>
          </a:bodyPr>
          <a:lstStyle>
            <a:lvl1pPr marL="121324" marR="0" indent="-121324" algn="l" defTabSz="249237" rtl="0" eaLnBrk="1" fontAlgn="auto" latinLnBrk="0" hangingPunct="1">
              <a:lnSpc>
                <a:spcPct val="100000"/>
              </a:lnSpc>
              <a:spcBef>
                <a:spcPct val="20000"/>
              </a:spcBef>
              <a:spcAft>
                <a:spcPts val="283"/>
              </a:spcAft>
              <a:buClr>
                <a:srgbClr val="009ED4"/>
              </a:buClr>
              <a:buSzTx/>
              <a:buFont typeface=".AppleSystemUIFont" charset="-120"/>
              <a:buChar char="&gt;"/>
              <a:tabLst/>
              <a:defRPr sz="1000" b="0" i="0">
                <a:solidFill>
                  <a:srgbClr val="20294E"/>
                </a:solidFill>
                <a:latin typeface="Brown Light" charset="0"/>
                <a:ea typeface="Brown Light" charset="0"/>
                <a:cs typeface="Brown Light" charset="0"/>
              </a:defRPr>
            </a:lvl1pPr>
            <a:lvl2pPr marL="249237" indent="0">
              <a:buNone/>
              <a:defRPr/>
            </a:lvl2pPr>
            <a:lvl3pPr marL="498474" indent="0">
              <a:buNone/>
              <a:defRPr/>
            </a:lvl3pPr>
            <a:lvl4pPr marL="747710" indent="0">
              <a:buNone/>
              <a:defRPr/>
            </a:lvl4pPr>
            <a:lvl5pPr marL="996948" indent="0">
              <a:buNone/>
              <a:defRPr/>
            </a:lvl5pPr>
          </a:lstStyle>
          <a:p>
            <a:pPr lvl="0"/>
            <a:r>
              <a:rPr lang="en-US"/>
              <a:t>Click to edit Master text styles</a:t>
            </a:r>
          </a:p>
        </p:txBody>
      </p:sp>
      <p:sp>
        <p:nvSpPr>
          <p:cNvPr id="5" name="Table Placeholder 4"/>
          <p:cNvSpPr>
            <a:spLocks noGrp="1"/>
          </p:cNvSpPr>
          <p:nvPr>
            <p:ph type="tbl" sz="quarter" idx="16"/>
          </p:nvPr>
        </p:nvSpPr>
        <p:spPr>
          <a:xfrm>
            <a:off x="408321" y="7533880"/>
            <a:ext cx="3291612" cy="1694650"/>
          </a:xfrm>
          <a:prstGeom prst="rect">
            <a:avLst/>
          </a:prstGeom>
        </p:spPr>
        <p:txBody>
          <a:bodyPr/>
          <a:lstStyle/>
          <a:p>
            <a:r>
              <a:rPr lang="en-US"/>
              <a:t>Click icon to add table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9265" y="126228"/>
            <a:ext cx="1979495" cy="749300"/>
          </a:xfrm>
          <a:prstGeom prst="rect">
            <a:avLst/>
          </a:prstGeom>
        </p:spPr>
      </p:pic>
      <p:sp>
        <p:nvSpPr>
          <p:cNvPr id="4" name="Text Placeholder 3"/>
          <p:cNvSpPr>
            <a:spLocks noGrp="1"/>
          </p:cNvSpPr>
          <p:nvPr>
            <p:ph type="body" sz="quarter" idx="17"/>
          </p:nvPr>
        </p:nvSpPr>
        <p:spPr>
          <a:xfrm>
            <a:off x="407988" y="6189663"/>
            <a:ext cx="6810772" cy="496537"/>
          </a:xfrm>
          <a:prstGeom prst="rect">
            <a:avLst/>
          </a:prstGeom>
        </p:spPr>
        <p:txBody>
          <a:bodyPr/>
          <a:lstStyle>
            <a:lvl1pPr marL="0" indent="0">
              <a:buNone/>
              <a:defRPr sz="2800" b="0" i="0" baseline="0">
                <a:solidFill>
                  <a:srgbClr val="20294E"/>
                </a:solidFill>
                <a:latin typeface="Brown Light" charset="0"/>
                <a:ea typeface="Brown Light" charset="0"/>
                <a:cs typeface="Brown Light" charset="0"/>
              </a:defRPr>
            </a:lvl1pPr>
            <a:lvl2pPr marL="249236" indent="0">
              <a:buNone/>
              <a:defRPr sz="2800" b="0" i="0">
                <a:solidFill>
                  <a:srgbClr val="20294E"/>
                </a:solidFill>
                <a:latin typeface="Brown Light" charset="0"/>
                <a:ea typeface="Brown Light" charset="0"/>
                <a:cs typeface="Brown Light" charset="0"/>
              </a:defRPr>
            </a:lvl2pPr>
            <a:lvl3pPr marL="498474" indent="0">
              <a:buNone/>
              <a:defRPr sz="2800" b="0" i="0">
                <a:solidFill>
                  <a:srgbClr val="20294E"/>
                </a:solidFill>
                <a:latin typeface="Brown Light" charset="0"/>
                <a:ea typeface="Brown Light" charset="0"/>
                <a:cs typeface="Brown Light" charset="0"/>
              </a:defRPr>
            </a:lvl3pPr>
            <a:lvl4pPr marL="747711" indent="0">
              <a:buNone/>
              <a:defRPr sz="2800" b="0" i="0">
                <a:solidFill>
                  <a:srgbClr val="20294E"/>
                </a:solidFill>
                <a:latin typeface="Brown Light" charset="0"/>
                <a:ea typeface="Brown Light" charset="0"/>
                <a:cs typeface="Brown Light" charset="0"/>
              </a:defRPr>
            </a:lvl4pPr>
            <a:lvl5pPr marL="996948" indent="0">
              <a:buNone/>
              <a:defRPr sz="2800" b="0" i="0">
                <a:solidFill>
                  <a:srgbClr val="20294E"/>
                </a:solidFill>
                <a:latin typeface="Brown Light" charset="0"/>
                <a:ea typeface="Brown Light" charset="0"/>
                <a:cs typeface="Brown Light" charset="0"/>
              </a:defRPr>
            </a:lvl5pPr>
          </a:lstStyle>
          <a:p>
            <a:pPr lvl="0"/>
            <a:r>
              <a:rPr lang="en-US"/>
              <a:t>Click to edit Master text styles</a:t>
            </a:r>
          </a:p>
        </p:txBody>
      </p:sp>
      <p:sp>
        <p:nvSpPr>
          <p:cNvPr id="16" name="Text Placeholder 3"/>
          <p:cNvSpPr>
            <a:spLocks noGrp="1"/>
          </p:cNvSpPr>
          <p:nvPr>
            <p:ph type="body" sz="quarter" idx="18"/>
          </p:nvPr>
        </p:nvSpPr>
        <p:spPr>
          <a:xfrm>
            <a:off x="407988" y="6727571"/>
            <a:ext cx="6810772" cy="461869"/>
          </a:xfrm>
          <a:prstGeom prst="rect">
            <a:avLst/>
          </a:prstGeom>
        </p:spPr>
        <p:txBody>
          <a:bodyPr/>
          <a:lstStyle>
            <a:lvl1pPr marL="0" indent="0">
              <a:buNone/>
              <a:defRPr sz="1800" b="0" i="0" baseline="0">
                <a:solidFill>
                  <a:srgbClr val="20294E"/>
                </a:solidFill>
                <a:latin typeface="Brown" charset="0"/>
                <a:ea typeface="Brown" charset="0"/>
                <a:cs typeface="Brown" charset="0"/>
              </a:defRPr>
            </a:lvl1pPr>
            <a:lvl2pPr marL="249236" indent="0">
              <a:buNone/>
              <a:defRPr sz="2800" b="0" i="0">
                <a:solidFill>
                  <a:srgbClr val="20294E"/>
                </a:solidFill>
                <a:latin typeface="Brown Light" charset="0"/>
                <a:ea typeface="Brown Light" charset="0"/>
                <a:cs typeface="Brown Light" charset="0"/>
              </a:defRPr>
            </a:lvl2pPr>
            <a:lvl3pPr marL="498474" indent="0">
              <a:buNone/>
              <a:defRPr sz="2800" b="0" i="0">
                <a:solidFill>
                  <a:srgbClr val="20294E"/>
                </a:solidFill>
                <a:latin typeface="Brown Light" charset="0"/>
                <a:ea typeface="Brown Light" charset="0"/>
                <a:cs typeface="Brown Light" charset="0"/>
              </a:defRPr>
            </a:lvl3pPr>
            <a:lvl4pPr marL="747711" indent="0">
              <a:buNone/>
              <a:defRPr sz="2800" b="0" i="0">
                <a:solidFill>
                  <a:srgbClr val="20294E"/>
                </a:solidFill>
                <a:latin typeface="Brown Light" charset="0"/>
                <a:ea typeface="Brown Light" charset="0"/>
                <a:cs typeface="Brown Light" charset="0"/>
              </a:defRPr>
            </a:lvl4pPr>
            <a:lvl5pPr marL="996948" indent="0">
              <a:buNone/>
              <a:defRPr sz="2800" b="0" i="0">
                <a:solidFill>
                  <a:srgbClr val="20294E"/>
                </a:solidFill>
                <a:latin typeface="Brown Light" charset="0"/>
                <a:ea typeface="Brown Light" charset="0"/>
                <a:cs typeface="Brown Light" charset="0"/>
              </a:defRPr>
            </a:lvl5pPr>
          </a:lstStyle>
          <a:p>
            <a:pPr lvl="0"/>
            <a:r>
              <a:rPr lang="en-US"/>
              <a:t>Click to edit Master text styles</a:t>
            </a:r>
          </a:p>
        </p:txBody>
      </p:sp>
      <p:sp>
        <p:nvSpPr>
          <p:cNvPr id="8" name="Text Placeholder 7"/>
          <p:cNvSpPr>
            <a:spLocks noGrp="1"/>
          </p:cNvSpPr>
          <p:nvPr>
            <p:ph type="body" sz="quarter" idx="19" hasCustomPrompt="1"/>
          </p:nvPr>
        </p:nvSpPr>
        <p:spPr>
          <a:xfrm>
            <a:off x="4217988" y="7466539"/>
            <a:ext cx="3046412" cy="500063"/>
          </a:xfrm>
          <a:prstGeom prst="rect">
            <a:avLst/>
          </a:prstGeom>
        </p:spPr>
        <p:txBody>
          <a:bodyPr/>
          <a:lstStyle>
            <a:lvl1pPr marL="0" indent="0">
              <a:buNone/>
              <a:defRPr sz="1400">
                <a:solidFill>
                  <a:srgbClr val="20294E"/>
                </a:solidFill>
                <a:latin typeface="Brown" charset="0"/>
                <a:ea typeface="Brown" charset="0"/>
                <a:cs typeface="Brown" charset="0"/>
              </a:defRPr>
            </a:lvl1pPr>
            <a:lvl2pPr marL="249236" indent="0">
              <a:buNone/>
              <a:defRPr sz="1400">
                <a:solidFill>
                  <a:srgbClr val="20294E"/>
                </a:solidFill>
              </a:defRPr>
            </a:lvl2pPr>
            <a:lvl3pPr marL="498474" indent="0">
              <a:buNone/>
              <a:defRPr sz="1400">
                <a:solidFill>
                  <a:srgbClr val="20294E"/>
                </a:solidFill>
              </a:defRPr>
            </a:lvl3pPr>
            <a:lvl4pPr marL="747711" indent="0">
              <a:buNone/>
              <a:defRPr sz="1400">
                <a:solidFill>
                  <a:srgbClr val="20294E"/>
                </a:solidFill>
              </a:defRPr>
            </a:lvl4pPr>
            <a:lvl5pPr marL="996948" indent="0">
              <a:buNone/>
              <a:defRPr sz="1400">
                <a:solidFill>
                  <a:srgbClr val="20294E"/>
                </a:solidFill>
              </a:defRPr>
            </a:lvl5pPr>
          </a:lstStyle>
          <a:p>
            <a:pPr lvl="0"/>
            <a:r>
              <a:rPr lang="en-US" dirty="0"/>
              <a:t>Key Points</a:t>
            </a:r>
          </a:p>
        </p:txBody>
      </p:sp>
    </p:spTree>
    <p:extLst>
      <p:ext uri="{BB962C8B-B14F-4D97-AF65-F5344CB8AC3E}">
        <p14:creationId xmlns:p14="http://schemas.microsoft.com/office/powerpoint/2010/main" val="172865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age - 7">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age - 8">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
        <p:nvSpPr>
          <p:cNvPr id="16" name="Picture Placeholder 9"/>
          <p:cNvSpPr>
            <a:spLocks noGrp="1"/>
          </p:cNvSpPr>
          <p:nvPr>
            <p:ph type="pic" sz="quarter" idx="18"/>
          </p:nvPr>
        </p:nvSpPr>
        <p:spPr>
          <a:xfrm>
            <a:off x="3810002" y="7196305"/>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 pag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04477" y="1031296"/>
            <a:ext cx="6953897"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24"/>
          <p:cNvSpPr>
            <a:spLocks noGrp="1"/>
          </p:cNvSpPr>
          <p:nvPr>
            <p:ph type="pic" sz="quarter" idx="17" hasCustomPrompt="1"/>
          </p:nvPr>
        </p:nvSpPr>
        <p:spPr>
          <a:xfrm>
            <a:off x="4572000" y="1250193"/>
            <a:ext cx="2686375" cy="2687011"/>
          </a:xfrm>
          <a:prstGeom prst="rect">
            <a:avLst/>
          </a:prstGeom>
        </p:spPr>
        <p:txBody>
          <a:bodyPr>
            <a:normAutofit/>
          </a:bodyPr>
          <a:lstStyle>
            <a:lvl1pPr marL="0" indent="0">
              <a:buNone/>
              <a:defRPr sz="1402" b="0" i="0">
                <a:solidFill>
                  <a:srgbClr val="FF0000"/>
                </a:solidFill>
                <a:latin typeface="Arial" charset="0"/>
                <a:ea typeface="Arial" charset="0"/>
                <a:cs typeface="Arial" charset="0"/>
              </a:defRPr>
            </a:lvl1pPr>
          </a:lstStyle>
          <a:p>
            <a:r>
              <a:rPr lang="en-US" dirty="0"/>
              <a:t>Map</a:t>
            </a:r>
          </a:p>
        </p:txBody>
      </p:sp>
      <p:sp>
        <p:nvSpPr>
          <p:cNvPr id="5" name="Text Placeholder 4"/>
          <p:cNvSpPr>
            <a:spLocks noGrp="1"/>
          </p:cNvSpPr>
          <p:nvPr>
            <p:ph type="body" sz="quarter" idx="18" hasCustomPrompt="1"/>
          </p:nvPr>
        </p:nvSpPr>
        <p:spPr>
          <a:xfrm>
            <a:off x="250484" y="1250193"/>
            <a:ext cx="4101383" cy="8355521"/>
          </a:xfrm>
          <a:prstGeom prst="rect">
            <a:avLst/>
          </a:prstGeom>
        </p:spPr>
        <p:txBody>
          <a:bodyPr/>
          <a:lstStyle>
            <a:lvl1pPr marL="0" indent="0">
              <a:buNone/>
              <a:defRPr sz="1000" b="0" i="0">
                <a:solidFill>
                  <a:srgbClr val="20294E"/>
                </a:solidFill>
                <a:latin typeface="Brown Light" charset="0"/>
                <a:ea typeface="Brown Light" charset="0"/>
                <a:cs typeface="Brown Light" charset="0"/>
              </a:defRPr>
            </a:lvl1pPr>
            <a:lvl2pPr>
              <a:defRPr sz="637" b="0" i="0">
                <a:solidFill>
                  <a:srgbClr val="20294E"/>
                </a:solidFill>
                <a:latin typeface="Brown Light" charset="0"/>
                <a:ea typeface="Brown Light" charset="0"/>
                <a:cs typeface="Brown Light" charset="0"/>
              </a:defRPr>
            </a:lvl2pPr>
            <a:lvl3pPr>
              <a:defRPr sz="637" b="0" i="0">
                <a:solidFill>
                  <a:srgbClr val="20294E"/>
                </a:solidFill>
                <a:latin typeface="Brown Light" charset="0"/>
                <a:ea typeface="Brown Light" charset="0"/>
                <a:cs typeface="Brown Light" charset="0"/>
              </a:defRPr>
            </a:lvl3pPr>
            <a:lvl4pPr>
              <a:defRPr sz="637" b="0" i="0">
                <a:solidFill>
                  <a:srgbClr val="20294E"/>
                </a:solidFill>
                <a:latin typeface="Brown Light" charset="0"/>
                <a:ea typeface="Brown Light" charset="0"/>
                <a:cs typeface="Brown Light" charset="0"/>
              </a:defRPr>
            </a:lvl4pPr>
            <a:lvl5pPr>
              <a:defRPr sz="637" b="0" i="0">
                <a:solidFill>
                  <a:srgbClr val="20294E"/>
                </a:solidFill>
                <a:latin typeface="Brown Light" charset="0"/>
                <a:ea typeface="Brown Light" charset="0"/>
                <a:cs typeface="Brown Light" charset="0"/>
              </a:defRPr>
            </a:lvl5pPr>
          </a:lstStyle>
          <a:p>
            <a:pPr lvl="0"/>
            <a:r>
              <a:rPr lang="en-US" dirty="0"/>
              <a:t>Content</a:t>
            </a:r>
          </a:p>
        </p:txBody>
      </p:sp>
      <p:sp>
        <p:nvSpPr>
          <p:cNvPr id="27" name="Text Placeholder 4"/>
          <p:cNvSpPr>
            <a:spLocks noGrp="1"/>
          </p:cNvSpPr>
          <p:nvPr>
            <p:ph type="body" sz="quarter" idx="19" hasCustomPrompt="1"/>
          </p:nvPr>
        </p:nvSpPr>
        <p:spPr>
          <a:xfrm>
            <a:off x="4572001" y="4156099"/>
            <a:ext cx="2686374" cy="5449615"/>
          </a:xfrm>
          <a:prstGeom prst="rect">
            <a:avLst/>
          </a:prstGeom>
        </p:spPr>
        <p:txBody>
          <a:bodyPr/>
          <a:lstStyle>
            <a:lvl1pPr marL="0" indent="0">
              <a:buNone/>
              <a:defRPr sz="1000" b="0" i="0">
                <a:solidFill>
                  <a:srgbClr val="20294E"/>
                </a:solidFill>
                <a:latin typeface="Brown Light" charset="0"/>
                <a:ea typeface="Brown Light" charset="0"/>
                <a:cs typeface="Brown Light" charset="0"/>
              </a:defRPr>
            </a:lvl1pPr>
            <a:lvl2pPr>
              <a:defRPr sz="637" b="0" i="0">
                <a:solidFill>
                  <a:srgbClr val="20294E"/>
                </a:solidFill>
                <a:latin typeface="Brown Light" charset="0"/>
                <a:ea typeface="Brown Light" charset="0"/>
                <a:cs typeface="Brown Light" charset="0"/>
              </a:defRPr>
            </a:lvl2pPr>
            <a:lvl3pPr>
              <a:defRPr sz="637" b="0" i="0">
                <a:solidFill>
                  <a:srgbClr val="20294E"/>
                </a:solidFill>
                <a:latin typeface="Brown Light" charset="0"/>
                <a:ea typeface="Brown Light" charset="0"/>
                <a:cs typeface="Brown Light" charset="0"/>
              </a:defRPr>
            </a:lvl3pPr>
            <a:lvl4pPr>
              <a:defRPr sz="637" b="0" i="0">
                <a:solidFill>
                  <a:srgbClr val="20294E"/>
                </a:solidFill>
                <a:latin typeface="Brown Light" charset="0"/>
                <a:ea typeface="Brown Light" charset="0"/>
                <a:cs typeface="Brown Light" charset="0"/>
              </a:defRPr>
            </a:lvl4pPr>
            <a:lvl5pPr>
              <a:defRPr sz="637" b="0" i="0">
                <a:solidFill>
                  <a:srgbClr val="20294E"/>
                </a:solidFill>
                <a:latin typeface="Brown Light" charset="0"/>
                <a:ea typeface="Brown Light" charset="0"/>
                <a:cs typeface="Brown Light" charset="0"/>
              </a:defRPr>
            </a:lvl5pPr>
          </a:lstStyle>
          <a:p>
            <a:pPr lvl="0"/>
            <a:r>
              <a:rPr lang="en-US" dirty="0"/>
              <a:t>Content</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9954" y="225544"/>
            <a:ext cx="1600200" cy="605725"/>
          </a:xfrm>
          <a:prstGeom prst="rect">
            <a:avLst/>
          </a:prstGeom>
        </p:spPr>
      </p:pic>
      <p:sp>
        <p:nvSpPr>
          <p:cNvPr id="16" name="Rectangle 15"/>
          <p:cNvSpPr/>
          <p:nvPr userDrawn="1"/>
        </p:nvSpPr>
        <p:spPr>
          <a:xfrm>
            <a:off x="0" y="9943754"/>
            <a:ext cx="7562850" cy="744884"/>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18" name="Rectangle 17"/>
          <p:cNvSpPr/>
          <p:nvPr userDrawn="1"/>
        </p:nvSpPr>
        <p:spPr>
          <a:xfrm>
            <a:off x="179721" y="10070795"/>
            <a:ext cx="7128900" cy="392415"/>
          </a:xfrm>
          <a:prstGeom prst="rect">
            <a:avLst/>
          </a:prstGeom>
        </p:spPr>
        <p:txBody>
          <a:bodyPr wrap="square" anchor="b">
            <a:spAutoFit/>
          </a:bodyPr>
          <a:lstStyle/>
          <a:p>
            <a:r>
              <a:rPr lang="en-US" sz="650" b="0" i="0" kern="1200" dirty="0">
                <a:solidFill>
                  <a:schemeClr val="bg1"/>
                </a:solidFill>
                <a:effectLst/>
                <a:latin typeface="Brown" charset="0"/>
                <a:ea typeface="Brown" charset="0"/>
                <a:cs typeface="Brown" charset="0"/>
              </a:rPr>
              <a:t>Whilst every effort has been made to ensure accuracy, no responsibility is taken for any error, omission or </a:t>
            </a:r>
            <a:r>
              <a:rPr lang="en-US" sz="650" b="0" i="0" kern="1200" dirty="0" err="1">
                <a:solidFill>
                  <a:schemeClr val="bg1"/>
                </a:solidFill>
                <a:effectLst/>
                <a:latin typeface="Brown" charset="0"/>
                <a:ea typeface="Brown" charset="0"/>
                <a:cs typeface="Brown" charset="0"/>
              </a:rPr>
              <a:t>mis</a:t>
            </a:r>
            <a:r>
              <a:rPr lang="en-US" sz="650" b="0" i="0" kern="1200" dirty="0">
                <a:solidFill>
                  <a:schemeClr val="bg1"/>
                </a:solidFill>
                <a:effectLst/>
                <a:latin typeface="Brown" charset="0"/>
                <a:ea typeface="Brown" charset="0"/>
                <a:cs typeface="Brown" charset="0"/>
              </a:rPr>
              <a:t>-statement in these particulars which do not constitute an offer or contract. No representation or warranty whatever is made or given either during negotiations or in particular by the vendor, lessors or agents </a:t>
            </a:r>
            <a:r>
              <a:rPr lang="en-US" sz="650" b="0" i="0" kern="1200" dirty="0" err="1">
                <a:solidFill>
                  <a:schemeClr val="bg1"/>
                </a:solidFill>
                <a:effectLst/>
                <a:latin typeface="Brown" charset="0"/>
                <a:ea typeface="Brown" charset="0"/>
                <a:cs typeface="Brown" charset="0"/>
              </a:rPr>
              <a:t>Messrs</a:t>
            </a:r>
            <a:r>
              <a:rPr lang="en-US" sz="650" b="0" i="0" kern="1200" dirty="0">
                <a:solidFill>
                  <a:schemeClr val="bg1"/>
                </a:solidFill>
                <a:effectLst/>
                <a:latin typeface="Brown" charset="0"/>
                <a:ea typeface="Brown" charset="0"/>
                <a:cs typeface="Brown" charset="0"/>
              </a:rPr>
              <a:t> Ashwell London. All figures are exclusive of rates, service charge, VAT and all other outgoings. The agents have not tested the services. All floor areas are approximate. </a:t>
            </a:r>
            <a:endParaRPr lang="en-US" sz="650" b="0" i="0" dirty="0">
              <a:solidFill>
                <a:schemeClr val="bg1"/>
              </a:solidFill>
              <a:effectLst/>
              <a:latin typeface="Brown" charset="0"/>
              <a:ea typeface="Brown" charset="0"/>
              <a:cs typeface="Brown" charset="0"/>
            </a:endParaRPr>
          </a:p>
        </p:txBody>
      </p:sp>
      <p:sp>
        <p:nvSpPr>
          <p:cNvPr id="14" name="Text Placeholder 8"/>
          <p:cNvSpPr>
            <a:spLocks noGrp="1"/>
          </p:cNvSpPr>
          <p:nvPr>
            <p:ph type="body" sz="quarter" idx="20" hasCustomPrompt="1"/>
          </p:nvPr>
        </p:nvSpPr>
        <p:spPr>
          <a:xfrm>
            <a:off x="227011" y="235481"/>
            <a:ext cx="7519988" cy="314325"/>
          </a:xfrm>
          <a:prstGeom prst="rect">
            <a:avLst/>
          </a:prstGeom>
        </p:spPr>
        <p:txBody>
          <a:bodyPr/>
          <a:lstStyle>
            <a:lvl1pPr marL="0" indent="0">
              <a:buNone/>
              <a:defRPr sz="1400" b="0" i="0">
                <a:latin typeface="Brown Light" charset="0"/>
                <a:ea typeface="Brown Light" charset="0"/>
                <a:cs typeface="Brown Light" charset="0"/>
              </a:defRPr>
            </a:lvl1pPr>
          </a:lstStyle>
          <a:p>
            <a:r>
              <a:rPr lang="en-US" dirty="0"/>
              <a:t>Property Name</a:t>
            </a:r>
          </a:p>
        </p:txBody>
      </p:sp>
      <p:sp>
        <p:nvSpPr>
          <p:cNvPr id="19" name="Text Placeholder 9"/>
          <p:cNvSpPr>
            <a:spLocks noGrp="1"/>
          </p:cNvSpPr>
          <p:nvPr>
            <p:ph type="body" sz="quarter" idx="21" hasCustomPrompt="1"/>
          </p:nvPr>
        </p:nvSpPr>
        <p:spPr>
          <a:xfrm>
            <a:off x="227011" y="471608"/>
            <a:ext cx="7519988" cy="314325"/>
          </a:xfrm>
          <a:prstGeom prst="rect">
            <a:avLst/>
          </a:prstGeom>
        </p:spPr>
        <p:txBody>
          <a:bodyPr/>
          <a:lstStyle>
            <a:lvl1pPr marL="0" indent="0">
              <a:buNone/>
              <a:defRPr sz="1200" b="0" i="0">
                <a:solidFill>
                  <a:srgbClr val="009ED4"/>
                </a:solidFill>
                <a:latin typeface="Brown" charset="0"/>
                <a:ea typeface="Brown" charset="0"/>
                <a:cs typeface="Brown" charset="0"/>
              </a:defRPr>
            </a:lvl1pPr>
          </a:lstStyle>
          <a:p>
            <a:r>
              <a:rPr lang="en-US" dirty="0"/>
              <a:t>Location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3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 1">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age - 2">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
        <p:nvSpPr>
          <p:cNvPr id="18" name="Picture Placeholder 9"/>
          <p:cNvSpPr>
            <a:spLocks noGrp="1"/>
          </p:cNvSpPr>
          <p:nvPr>
            <p:ph type="pic" sz="quarter" idx="11"/>
          </p:nvPr>
        </p:nvSpPr>
        <p:spPr>
          <a:xfrm>
            <a:off x="177270" y="4860783"/>
            <a:ext cx="7180263" cy="4588934"/>
          </a:xfrm>
          <a:prstGeom prst="rect">
            <a:avLst/>
          </a:prstGeom>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age - 3">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
        <p:nvSpPr>
          <p:cNvPr id="9" name="Picture Placeholder 9"/>
          <p:cNvSpPr>
            <a:spLocks noGrp="1"/>
          </p:cNvSpPr>
          <p:nvPr>
            <p:ph type="pic" sz="quarter" idx="12"/>
          </p:nvPr>
        </p:nvSpPr>
        <p:spPr>
          <a:xfrm>
            <a:off x="3810002" y="4835381"/>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4835381"/>
            <a:ext cx="3547531" cy="2261830"/>
          </a:xfrm>
          <a:prstGeom prst="rect">
            <a:avLst/>
          </a:prstGeom>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 4">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 5">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6" name="Picture Placeholder 9"/>
          <p:cNvSpPr>
            <a:spLocks noGrp="1"/>
          </p:cNvSpPr>
          <p:nvPr>
            <p:ph type="pic" sz="quarter" idx="18"/>
          </p:nvPr>
        </p:nvSpPr>
        <p:spPr>
          <a:xfrm>
            <a:off x="3810002" y="7196305"/>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
        <p:nvSpPr>
          <p:cNvPr id="18" name="Picture Placeholder 9"/>
          <p:cNvSpPr>
            <a:spLocks noGrp="1"/>
          </p:cNvSpPr>
          <p:nvPr>
            <p:ph type="pic" sz="quarter" idx="10"/>
          </p:nvPr>
        </p:nvSpPr>
        <p:spPr>
          <a:xfrm>
            <a:off x="177270" y="2516813"/>
            <a:ext cx="7180263" cy="4588934"/>
          </a:xfrm>
          <a:prstGeom prst="rect">
            <a:avLst/>
          </a:prstGeom>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age - 6">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68800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7" r:id="rId4"/>
    <p:sldLayoutId id="2147483656" r:id="rId5"/>
    <p:sldLayoutId id="2147483658" r:id="rId6"/>
    <p:sldLayoutId id="2147483660" r:id="rId7"/>
    <p:sldLayoutId id="2147483661" r:id="rId8"/>
    <p:sldLayoutId id="2147483662" r:id="rId9"/>
    <p:sldLayoutId id="2147483663" r:id="rId10"/>
    <p:sldLayoutId id="2147483659" r:id="rId11"/>
  </p:sldLayoutIdLst>
  <p:hf sldNum="0" hdr="0" ftr="0" dt="0"/>
  <p:txStyles>
    <p:titleStyle>
      <a:lvl1pPr algn="ctr" defTabSz="249237" rtl="0" eaLnBrk="1" latinLnBrk="0" hangingPunct="1">
        <a:spcBef>
          <a:spcPct val="0"/>
        </a:spcBef>
        <a:buNone/>
        <a:defRPr sz="2403" kern="1200">
          <a:solidFill>
            <a:schemeClr val="tx1"/>
          </a:solidFill>
          <a:latin typeface="+mj-lt"/>
          <a:ea typeface="+mj-ea"/>
          <a:cs typeface="+mj-cs"/>
        </a:defRPr>
      </a:lvl1pPr>
    </p:titleStyle>
    <p:bodyStyle>
      <a:lvl1pPr marL="186928" indent="-186928" algn="l" defTabSz="249237" rtl="0" eaLnBrk="1" latinLnBrk="0" hangingPunct="1">
        <a:spcBef>
          <a:spcPct val="20000"/>
        </a:spcBef>
        <a:buFont typeface="Arial"/>
        <a:buChar char="•"/>
        <a:defRPr sz="1753" kern="1200">
          <a:solidFill>
            <a:schemeClr val="tx1"/>
          </a:solidFill>
          <a:latin typeface="+mn-lt"/>
          <a:ea typeface="+mn-ea"/>
          <a:cs typeface="+mn-cs"/>
        </a:defRPr>
      </a:lvl1pPr>
      <a:lvl2pPr marL="405010" indent="-155774" algn="l" defTabSz="249237" rtl="0" eaLnBrk="1" latinLnBrk="0" hangingPunct="1">
        <a:spcBef>
          <a:spcPct val="20000"/>
        </a:spcBef>
        <a:buFont typeface="Arial"/>
        <a:buChar char="–"/>
        <a:defRPr sz="1502" kern="1200">
          <a:solidFill>
            <a:schemeClr val="tx1"/>
          </a:solidFill>
          <a:latin typeface="+mn-lt"/>
          <a:ea typeface="+mn-ea"/>
          <a:cs typeface="+mn-cs"/>
        </a:defRPr>
      </a:lvl2pPr>
      <a:lvl3pPr marL="623092" indent="-124618" algn="l" defTabSz="249237" rtl="0" eaLnBrk="1" latinLnBrk="0" hangingPunct="1">
        <a:spcBef>
          <a:spcPct val="20000"/>
        </a:spcBef>
        <a:buFont typeface="Arial"/>
        <a:buChar char="•"/>
        <a:defRPr sz="1302" kern="1200">
          <a:solidFill>
            <a:schemeClr val="tx1"/>
          </a:solidFill>
          <a:latin typeface="+mn-lt"/>
          <a:ea typeface="+mn-ea"/>
          <a:cs typeface="+mn-cs"/>
        </a:defRPr>
      </a:lvl3pPr>
      <a:lvl4pPr marL="872329" indent="-124618" algn="l" defTabSz="249237" rtl="0" eaLnBrk="1" latinLnBrk="0" hangingPunct="1">
        <a:spcBef>
          <a:spcPct val="20000"/>
        </a:spcBef>
        <a:buFont typeface="Arial"/>
        <a:buChar char="–"/>
        <a:defRPr sz="1102" kern="1200">
          <a:solidFill>
            <a:schemeClr val="tx1"/>
          </a:solidFill>
          <a:latin typeface="+mn-lt"/>
          <a:ea typeface="+mn-ea"/>
          <a:cs typeface="+mn-cs"/>
        </a:defRPr>
      </a:lvl4pPr>
      <a:lvl5pPr marL="1121566" indent="-124618" algn="l" defTabSz="249237" rtl="0" eaLnBrk="1" latinLnBrk="0" hangingPunct="1">
        <a:spcBef>
          <a:spcPct val="20000"/>
        </a:spcBef>
        <a:buFont typeface="Arial"/>
        <a:buChar char="»"/>
        <a:defRPr sz="1102" kern="1200">
          <a:solidFill>
            <a:schemeClr val="tx1"/>
          </a:solidFill>
          <a:latin typeface="+mn-lt"/>
          <a:ea typeface="+mn-ea"/>
          <a:cs typeface="+mn-cs"/>
        </a:defRPr>
      </a:lvl5pPr>
      <a:lvl6pPr marL="1370803" indent="-124618" algn="l" defTabSz="249237" rtl="0" eaLnBrk="1" latinLnBrk="0" hangingPunct="1">
        <a:spcBef>
          <a:spcPct val="20000"/>
        </a:spcBef>
        <a:buFont typeface="Arial"/>
        <a:buChar char="•"/>
        <a:defRPr sz="1102" kern="1200">
          <a:solidFill>
            <a:schemeClr val="tx1"/>
          </a:solidFill>
          <a:latin typeface="+mn-lt"/>
          <a:ea typeface="+mn-ea"/>
          <a:cs typeface="+mn-cs"/>
        </a:defRPr>
      </a:lvl6pPr>
      <a:lvl7pPr marL="1620040" indent="-124618" algn="l" defTabSz="249237" rtl="0" eaLnBrk="1" latinLnBrk="0" hangingPunct="1">
        <a:spcBef>
          <a:spcPct val="20000"/>
        </a:spcBef>
        <a:buFont typeface="Arial"/>
        <a:buChar char="•"/>
        <a:defRPr sz="1102" kern="1200">
          <a:solidFill>
            <a:schemeClr val="tx1"/>
          </a:solidFill>
          <a:latin typeface="+mn-lt"/>
          <a:ea typeface="+mn-ea"/>
          <a:cs typeface="+mn-cs"/>
        </a:defRPr>
      </a:lvl7pPr>
      <a:lvl8pPr marL="1869276" indent="-124618" algn="l" defTabSz="249237" rtl="0" eaLnBrk="1" latinLnBrk="0" hangingPunct="1">
        <a:spcBef>
          <a:spcPct val="20000"/>
        </a:spcBef>
        <a:buFont typeface="Arial"/>
        <a:buChar char="•"/>
        <a:defRPr sz="1102" kern="1200">
          <a:solidFill>
            <a:schemeClr val="tx1"/>
          </a:solidFill>
          <a:latin typeface="+mn-lt"/>
          <a:ea typeface="+mn-ea"/>
          <a:cs typeface="+mn-cs"/>
        </a:defRPr>
      </a:lvl8pPr>
      <a:lvl9pPr marL="2118513" indent="-124618" algn="l" defTabSz="249237" rtl="0" eaLnBrk="1" latinLnBrk="0" hangingPunct="1">
        <a:spcBef>
          <a:spcPct val="20000"/>
        </a:spcBef>
        <a:buFont typeface="Arial"/>
        <a:buChar char="•"/>
        <a:defRPr sz="1102" kern="1200">
          <a:solidFill>
            <a:schemeClr val="tx1"/>
          </a:solidFill>
          <a:latin typeface="+mn-lt"/>
          <a:ea typeface="+mn-ea"/>
          <a:cs typeface="+mn-cs"/>
        </a:defRPr>
      </a:lvl9pPr>
    </p:bodyStyle>
    <p:otherStyle>
      <a:defPPr>
        <a:defRPr lang="en-US"/>
      </a:defPPr>
      <a:lvl1pPr marL="0" algn="l" defTabSz="249237" rtl="0" eaLnBrk="1" latinLnBrk="0" hangingPunct="1">
        <a:defRPr sz="1001" kern="1200">
          <a:solidFill>
            <a:schemeClr val="tx1"/>
          </a:solidFill>
          <a:latin typeface="+mn-lt"/>
          <a:ea typeface="+mn-ea"/>
          <a:cs typeface="+mn-cs"/>
        </a:defRPr>
      </a:lvl1pPr>
      <a:lvl2pPr marL="249237" algn="l" defTabSz="249237" rtl="0" eaLnBrk="1" latinLnBrk="0" hangingPunct="1">
        <a:defRPr sz="1001" kern="1200">
          <a:solidFill>
            <a:schemeClr val="tx1"/>
          </a:solidFill>
          <a:latin typeface="+mn-lt"/>
          <a:ea typeface="+mn-ea"/>
          <a:cs typeface="+mn-cs"/>
        </a:defRPr>
      </a:lvl2pPr>
      <a:lvl3pPr marL="498474" algn="l" defTabSz="249237" rtl="0" eaLnBrk="1" latinLnBrk="0" hangingPunct="1">
        <a:defRPr sz="1001" kern="1200">
          <a:solidFill>
            <a:schemeClr val="tx1"/>
          </a:solidFill>
          <a:latin typeface="+mn-lt"/>
          <a:ea typeface="+mn-ea"/>
          <a:cs typeface="+mn-cs"/>
        </a:defRPr>
      </a:lvl3pPr>
      <a:lvl4pPr marL="747710" algn="l" defTabSz="249237" rtl="0" eaLnBrk="1" latinLnBrk="0" hangingPunct="1">
        <a:defRPr sz="1001" kern="1200">
          <a:solidFill>
            <a:schemeClr val="tx1"/>
          </a:solidFill>
          <a:latin typeface="+mn-lt"/>
          <a:ea typeface="+mn-ea"/>
          <a:cs typeface="+mn-cs"/>
        </a:defRPr>
      </a:lvl4pPr>
      <a:lvl5pPr marL="996948" algn="l" defTabSz="249237" rtl="0" eaLnBrk="1" latinLnBrk="0" hangingPunct="1">
        <a:defRPr sz="1001" kern="1200">
          <a:solidFill>
            <a:schemeClr val="tx1"/>
          </a:solidFill>
          <a:latin typeface="+mn-lt"/>
          <a:ea typeface="+mn-ea"/>
          <a:cs typeface="+mn-cs"/>
        </a:defRPr>
      </a:lvl5pPr>
      <a:lvl6pPr marL="1246184" algn="l" defTabSz="249237" rtl="0" eaLnBrk="1" latinLnBrk="0" hangingPunct="1">
        <a:defRPr sz="1001" kern="1200">
          <a:solidFill>
            <a:schemeClr val="tx1"/>
          </a:solidFill>
          <a:latin typeface="+mn-lt"/>
          <a:ea typeface="+mn-ea"/>
          <a:cs typeface="+mn-cs"/>
        </a:defRPr>
      </a:lvl6pPr>
      <a:lvl7pPr marL="1495421" algn="l" defTabSz="249237" rtl="0" eaLnBrk="1" latinLnBrk="0" hangingPunct="1">
        <a:defRPr sz="1001" kern="1200">
          <a:solidFill>
            <a:schemeClr val="tx1"/>
          </a:solidFill>
          <a:latin typeface="+mn-lt"/>
          <a:ea typeface="+mn-ea"/>
          <a:cs typeface="+mn-cs"/>
        </a:defRPr>
      </a:lvl7pPr>
      <a:lvl8pPr marL="1744658" algn="l" defTabSz="249237" rtl="0" eaLnBrk="1" latinLnBrk="0" hangingPunct="1">
        <a:defRPr sz="1001" kern="1200">
          <a:solidFill>
            <a:schemeClr val="tx1"/>
          </a:solidFill>
          <a:latin typeface="+mn-lt"/>
          <a:ea typeface="+mn-ea"/>
          <a:cs typeface="+mn-cs"/>
        </a:defRPr>
      </a:lvl8pPr>
      <a:lvl9pPr marL="1993895" algn="l" defTabSz="249237" rtl="0" eaLnBrk="1" latinLnBrk="0" hangingPunct="1">
        <a:defRPr sz="10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1"/>
          <p:cNvSpPr>
            <a:spLocks noGrp="1"/>
          </p:cNvSpPr>
          <p:nvPr>
            <p:ph type="body" sz="quarter" idx="15"/>
          </p:nvPr>
        </p:nvSpPr>
        <p:spPr>
          <a:xfrm>
            <a:off x="4243400" y="7504029"/>
            <a:ext cx="3046966" cy="2675196"/>
          </a:xfrm>
          <a:prstGeom prst="rect">
            <a:avLst/>
          </a:prstGeom>
        </p:spPr>
        <p:txBody>
          <a:bodyPr>
            <a:normAutofit/>
          </a:bodyPr>
          <a:lstStyle/>
          <a:p>
            <a:r>
              <a:rPr lang="en-US" dirty="0"/>
              <a:t>Brand new Cat A spec.</a:t>
            </a:r>
          </a:p>
          <a:p>
            <a:r>
              <a:rPr lang="en-US" dirty="0"/>
              <a:t>New air conditioning .</a:t>
            </a:r>
          </a:p>
          <a:p>
            <a:r>
              <a:rPr lang="en-US" dirty="0"/>
              <a:t>Raised floors.</a:t>
            </a:r>
          </a:p>
          <a:p>
            <a:r>
              <a:rPr lang="en-US" dirty="0"/>
              <a:t>Exposed painted concrete ceiling.</a:t>
            </a:r>
          </a:p>
          <a:p>
            <a:r>
              <a:rPr lang="en-US" dirty="0"/>
              <a:t>Staffed reception &amp; 24 hour security.</a:t>
            </a:r>
          </a:p>
          <a:p>
            <a:r>
              <a:rPr lang="en-US" dirty="0"/>
              <a:t>Two passenger lifts.</a:t>
            </a:r>
          </a:p>
          <a:p>
            <a:r>
              <a:rPr lang="en-US" dirty="0"/>
              <a:t>Bike storage (via Berners Place).</a:t>
            </a:r>
            <a:endParaRPr lang="en-GB" dirty="0"/>
          </a:p>
        </p:txBody>
      </p:sp>
      <p:graphicFrame>
        <p:nvGraphicFramePr>
          <p:cNvPr id="15" name="Table Placeholder 7"/>
          <p:cNvGraphicFramePr>
            <a:graphicFrameLocks noGrp="1"/>
          </p:cNvGraphicFramePr>
          <p:nvPr>
            <p:ph type="tbl" sz="quarter" idx="16"/>
            <p:extLst>
              <p:ext uri="{D42A27DB-BD31-4B8C-83A1-F6EECF244321}">
                <p14:modId xmlns:p14="http://schemas.microsoft.com/office/powerpoint/2010/main" val="122588360"/>
              </p:ext>
            </p:extLst>
          </p:nvPr>
        </p:nvGraphicFramePr>
        <p:xfrm>
          <a:off x="433400" y="7742095"/>
          <a:ext cx="3291942" cy="1752600"/>
        </p:xfrm>
        <a:graphic>
          <a:graphicData uri="http://schemas.openxmlformats.org/drawingml/2006/table">
            <a:tbl>
              <a:tblPr bandRow="1">
                <a:tableStyleId>{8EC20E35-A176-4012-BC5E-935CFFF8708E}</a:tableStyleId>
              </a:tblPr>
              <a:tblGrid>
                <a:gridCol w="1384956">
                  <a:extLst>
                    <a:ext uri="{9D8B030D-6E8A-4147-A177-3AD203B41FA5}">
                      <a16:colId xmlns:a16="http://schemas.microsoft.com/office/drawing/2014/main" val="20000"/>
                    </a:ext>
                  </a:extLst>
                </a:gridCol>
                <a:gridCol w="1906986">
                  <a:extLst>
                    <a:ext uri="{9D8B030D-6E8A-4147-A177-3AD203B41FA5}">
                      <a16:colId xmlns:a16="http://schemas.microsoft.com/office/drawing/2014/main" val="20001"/>
                    </a:ext>
                  </a:extLst>
                </a:gridCol>
              </a:tblGrid>
              <a:tr h="370840">
                <a:tc>
                  <a:txBody>
                    <a:bodyPr/>
                    <a:lstStyle/>
                    <a:p>
                      <a:r>
                        <a:rPr lang="en-US" sz="1200" b="0" i="0" dirty="0">
                          <a:solidFill>
                            <a:srgbClr val="20294E"/>
                          </a:solidFill>
                          <a:latin typeface="Brown" charset="0"/>
                          <a:ea typeface="Brown" charset="0"/>
                          <a:cs typeface="Brown" charset="0"/>
                        </a:rPr>
                        <a:t>Property</a:t>
                      </a:r>
                      <a:r>
                        <a:rPr lang="en-US" sz="1200" b="0" i="0" baseline="0" dirty="0">
                          <a:solidFill>
                            <a:srgbClr val="20294E"/>
                          </a:solidFill>
                          <a:latin typeface="Brown" charset="0"/>
                          <a:ea typeface="Brown" charset="0"/>
                          <a:cs typeface="Brown" charset="0"/>
                        </a:rPr>
                        <a:t> type</a:t>
                      </a:r>
                      <a:endParaRPr lang="en-US" sz="1200" b="0" i="0" dirty="0">
                        <a:solidFill>
                          <a:srgbClr val="20294E"/>
                        </a:solidFill>
                        <a:latin typeface="Brown" charset="0"/>
                        <a:ea typeface="Brown" charset="0"/>
                        <a:cs typeface="Brown" charset="0"/>
                      </a:endParaRPr>
                    </a:p>
                  </a:txBody>
                  <a:tcPr marL="92330" marR="92330">
                    <a:lnL>
                      <a:noFill/>
                    </a:lnL>
                    <a:lnR>
                      <a:noFill/>
                    </a:lnR>
                    <a:lnT w="25400" cmpd="sng">
                      <a:noFill/>
                    </a:lnT>
                    <a:lnB>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Offices</a:t>
                      </a:r>
                    </a:p>
                  </a:txBody>
                  <a:tcPr marL="92330" marR="9233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200" b="0" i="0" dirty="0">
                          <a:solidFill>
                            <a:srgbClr val="20294E"/>
                          </a:solidFill>
                          <a:latin typeface="Brown" charset="0"/>
                          <a:ea typeface="Brown" charset="0"/>
                          <a:cs typeface="Brown" charset="0"/>
                        </a:rPr>
                        <a:t>Tenure</a:t>
                      </a:r>
                    </a:p>
                  </a:txBody>
                  <a:tcPr marL="92330" marR="92330">
                    <a:lnL>
                      <a:noFill/>
                    </a:lnL>
                    <a:lnR>
                      <a:noFill/>
                    </a:lnR>
                    <a:lnT>
                      <a:noFill/>
                    </a:lnT>
                    <a:lnB>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To Let</a:t>
                      </a:r>
                    </a:p>
                  </a:txBody>
                  <a:tcPr marL="92330" marR="9233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1200" b="0" i="0" dirty="0">
                          <a:solidFill>
                            <a:srgbClr val="20294E"/>
                          </a:solidFill>
                          <a:latin typeface="Brown" charset="0"/>
                          <a:ea typeface="Brown" charset="0"/>
                          <a:cs typeface="Brown" charset="0"/>
                        </a:rPr>
                        <a:t>Floor / Size</a:t>
                      </a:r>
                    </a:p>
                  </a:txBody>
                  <a:tcPr marL="92330" marR="92330">
                    <a:lnL>
                      <a:noFill/>
                    </a:lnL>
                    <a:lnR>
                      <a:noFill/>
                    </a:lnR>
                    <a:lnT>
                      <a:noFill/>
                    </a:lnT>
                    <a:lnB>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3</a:t>
                      </a:r>
                      <a:r>
                        <a:rPr lang="en-US" sz="1200" b="0" i="0" baseline="30000" dirty="0">
                          <a:solidFill>
                            <a:srgbClr val="20294E"/>
                          </a:solidFill>
                          <a:latin typeface="Brown" charset="0"/>
                          <a:ea typeface="Brown" charset="0"/>
                          <a:cs typeface="Brown" charset="0"/>
                        </a:rPr>
                        <a:t>rd</a:t>
                      </a:r>
                      <a:r>
                        <a:rPr lang="en-US" sz="1200" b="0" i="0" dirty="0">
                          <a:solidFill>
                            <a:srgbClr val="20294E"/>
                          </a:solidFill>
                          <a:latin typeface="Brown" charset="0"/>
                          <a:ea typeface="Brown" charset="0"/>
                          <a:cs typeface="Brown" charset="0"/>
                        </a:rPr>
                        <a:t>     4,219 sq ft</a:t>
                      </a:r>
                    </a:p>
                    <a:p>
                      <a:r>
                        <a:rPr lang="en-US" sz="1200" b="0" i="0" dirty="0">
                          <a:solidFill>
                            <a:srgbClr val="20294E"/>
                          </a:solidFill>
                          <a:latin typeface="Brown" charset="0"/>
                          <a:ea typeface="Brown" charset="0"/>
                          <a:cs typeface="Brown" charset="0"/>
                        </a:rPr>
                        <a:t>2</a:t>
                      </a:r>
                      <a:r>
                        <a:rPr lang="en-US" sz="1200" b="0" i="0" baseline="30000" dirty="0">
                          <a:solidFill>
                            <a:srgbClr val="20294E"/>
                          </a:solidFill>
                          <a:latin typeface="Brown" charset="0"/>
                          <a:ea typeface="Brown" charset="0"/>
                          <a:cs typeface="Brown" charset="0"/>
                        </a:rPr>
                        <a:t>nd</a:t>
                      </a:r>
                      <a:r>
                        <a:rPr lang="en-US" sz="1200" b="0" i="0" dirty="0">
                          <a:solidFill>
                            <a:srgbClr val="20294E"/>
                          </a:solidFill>
                          <a:latin typeface="Brown" charset="0"/>
                          <a:ea typeface="Brown" charset="0"/>
                          <a:cs typeface="Brown" charset="0"/>
                        </a:rPr>
                        <a:t>     7,965 sq ft  - UO</a:t>
                      </a:r>
                    </a:p>
                    <a:p>
                      <a:r>
                        <a:rPr lang="en-US" sz="1200" b="0" i="0" dirty="0">
                          <a:solidFill>
                            <a:srgbClr val="20294E"/>
                          </a:solidFill>
                          <a:latin typeface="Brown" charset="0"/>
                          <a:ea typeface="Brown" charset="0"/>
                          <a:cs typeface="Brown" charset="0"/>
                        </a:rPr>
                        <a:t>Total  12,184  sq ft</a:t>
                      </a:r>
                    </a:p>
                  </a:txBody>
                  <a:tcPr marL="92330" marR="9233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200" b="0" i="0" dirty="0">
                          <a:solidFill>
                            <a:srgbClr val="20294E"/>
                          </a:solidFill>
                          <a:latin typeface="Brown" charset="0"/>
                          <a:ea typeface="Brown" charset="0"/>
                          <a:cs typeface="Brown" charset="0"/>
                        </a:rPr>
                        <a:t>Guiding Rent</a:t>
                      </a:r>
                    </a:p>
                  </a:txBody>
                  <a:tcPr marL="92330" marR="92330">
                    <a:lnL>
                      <a:noFill/>
                    </a:lnL>
                    <a:lnR>
                      <a:noFill/>
                    </a:lnR>
                    <a:lnT>
                      <a:noFill/>
                    </a:lnT>
                    <a:lnB w="25400" cmpd="sng">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£69.50 </a:t>
                      </a:r>
                      <a:r>
                        <a:rPr lang="en-US" sz="1200" b="0" i="0" dirty="0" err="1">
                          <a:solidFill>
                            <a:srgbClr val="20294E"/>
                          </a:solidFill>
                          <a:latin typeface="Brown" charset="0"/>
                          <a:ea typeface="Brown" charset="0"/>
                          <a:cs typeface="Brown" charset="0"/>
                        </a:rPr>
                        <a:t>psf</a:t>
                      </a:r>
                      <a:r>
                        <a:rPr lang="en-US" sz="1200" b="0" i="0" dirty="0">
                          <a:solidFill>
                            <a:srgbClr val="20294E"/>
                          </a:solidFill>
                          <a:latin typeface="Brown" charset="0"/>
                          <a:ea typeface="Brown" charset="0"/>
                          <a:cs typeface="Brown" charset="0"/>
                        </a:rPr>
                        <a:t> exc.</a:t>
                      </a:r>
                    </a:p>
                  </a:txBody>
                  <a:tcPr marL="92330" marR="92330">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6" name="Text Placeholder 40"/>
          <p:cNvSpPr>
            <a:spLocks noGrp="1"/>
          </p:cNvSpPr>
          <p:nvPr>
            <p:ph type="body" sz="quarter" idx="17"/>
          </p:nvPr>
        </p:nvSpPr>
        <p:spPr>
          <a:xfrm>
            <a:off x="433400" y="6483208"/>
            <a:ext cx="6810772" cy="496537"/>
          </a:xfrm>
        </p:spPr>
        <p:txBody>
          <a:bodyPr/>
          <a:lstStyle/>
          <a:p>
            <a:r>
              <a:rPr lang="en-US" dirty="0"/>
              <a:t>87-91 Newman Street</a:t>
            </a:r>
          </a:p>
        </p:txBody>
      </p:sp>
      <p:sp>
        <p:nvSpPr>
          <p:cNvPr id="17" name="Text Placeholder 43"/>
          <p:cNvSpPr>
            <a:spLocks noGrp="1"/>
          </p:cNvSpPr>
          <p:nvPr>
            <p:ph type="body" sz="quarter" idx="18"/>
          </p:nvPr>
        </p:nvSpPr>
        <p:spPr>
          <a:xfrm>
            <a:off x="433400" y="7021116"/>
            <a:ext cx="6810772" cy="461869"/>
          </a:xfrm>
        </p:spPr>
        <p:txBody>
          <a:bodyPr/>
          <a:lstStyle/>
          <a:p>
            <a:r>
              <a:rPr lang="en-US" dirty="0"/>
              <a:t>London, </a:t>
            </a:r>
            <a:r>
              <a:rPr lang="en-GB" dirty="0"/>
              <a:t>W1T 3EY</a:t>
            </a:r>
            <a:endParaRPr lang="en-US" dirty="0"/>
          </a:p>
        </p:txBody>
      </p:sp>
      <p:sp>
        <p:nvSpPr>
          <p:cNvPr id="18" name="Text Placeholder 51"/>
          <p:cNvSpPr>
            <a:spLocks noGrp="1"/>
          </p:cNvSpPr>
          <p:nvPr>
            <p:ph type="body" sz="quarter" idx="19"/>
          </p:nvPr>
        </p:nvSpPr>
        <p:spPr>
          <a:xfrm>
            <a:off x="4243400" y="7106854"/>
            <a:ext cx="3046412" cy="500063"/>
          </a:xfrm>
        </p:spPr>
        <p:txBody>
          <a:bodyPr/>
          <a:lstStyle/>
          <a:p>
            <a:r>
              <a:rPr lang="en-US" dirty="0"/>
              <a:t>Key Points</a:t>
            </a:r>
          </a:p>
        </p:txBody>
      </p:sp>
      <p:pic>
        <p:nvPicPr>
          <p:cNvPr id="2" name="Picture 1"/>
          <p:cNvPicPr>
            <a:picLocks noChangeAspect="1"/>
          </p:cNvPicPr>
          <p:nvPr/>
        </p:nvPicPr>
        <p:blipFill>
          <a:blip r:embed="rId2"/>
          <a:stretch>
            <a:fillRect/>
          </a:stretch>
        </p:blipFill>
        <p:spPr>
          <a:xfrm>
            <a:off x="1239137" y="1318256"/>
            <a:ext cx="5199298" cy="4828888"/>
          </a:xfrm>
          <a:prstGeom prst="rect">
            <a:avLst/>
          </a:prstGeom>
        </p:spPr>
      </p:pic>
    </p:spTree>
    <p:extLst>
      <p:ext uri="{BB962C8B-B14F-4D97-AF65-F5344CB8AC3E}">
        <p14:creationId xmlns:p14="http://schemas.microsoft.com/office/powerpoint/2010/main" val="190594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p:cNvSpPr>
            <a:spLocks noGrp="1"/>
          </p:cNvSpPr>
          <p:nvPr>
            <p:ph type="body" sz="quarter" idx="18"/>
          </p:nvPr>
        </p:nvSpPr>
        <p:spPr>
          <a:xfrm>
            <a:off x="250484" y="1104901"/>
            <a:ext cx="3825127" cy="8500814"/>
          </a:xfrm>
        </p:spPr>
        <p:txBody>
          <a:bodyPr/>
          <a:lstStyle/>
          <a:p>
            <a:pPr algn="just">
              <a:spcAft>
                <a:spcPts val="425"/>
              </a:spcAft>
            </a:pPr>
            <a:r>
              <a:rPr lang="en-US" sz="1200" dirty="0">
                <a:solidFill>
                  <a:srgbClr val="009ED4"/>
                </a:solidFill>
                <a:latin typeface="Brown" charset="0"/>
                <a:ea typeface="Brown" charset="0"/>
                <a:cs typeface="Brown" charset="0"/>
              </a:rPr>
              <a:t>Location</a:t>
            </a:r>
          </a:p>
          <a:p>
            <a:pPr algn="just"/>
            <a:r>
              <a:rPr lang="en-GB" dirty="0"/>
              <a:t>The building, which was refurbished in 2002, is situated on the west side of Newman Street, close to its junction with Oxford Street and over looks the Facebook campus. The area is well served some of the most exciting and lively restaurants and bars in London. </a:t>
            </a:r>
          </a:p>
          <a:p>
            <a:pPr algn="just"/>
            <a:endParaRPr lang="en-GB" dirty="0"/>
          </a:p>
          <a:p>
            <a:pPr algn="just"/>
            <a:r>
              <a:rPr lang="en-GB" dirty="0"/>
              <a:t>Tottenham Court Road (Northern, Central Elizabeth lines) and Oxford Circus (Victoria, Central and Bakerloo lines) underground stations are both within easy walking distance</a:t>
            </a:r>
          </a:p>
          <a:p>
            <a:pPr algn="just"/>
            <a:endParaRPr lang="en-US" dirty="0"/>
          </a:p>
          <a:p>
            <a:pPr algn="just">
              <a:spcAft>
                <a:spcPts val="425"/>
              </a:spcAft>
            </a:pPr>
            <a:r>
              <a:rPr lang="en-US" sz="1200" dirty="0">
                <a:solidFill>
                  <a:srgbClr val="009ED4"/>
                </a:solidFill>
                <a:latin typeface="Brown" charset="0"/>
                <a:ea typeface="Brown" charset="0"/>
                <a:cs typeface="Brown" charset="0"/>
              </a:rPr>
              <a:t>Description</a:t>
            </a:r>
          </a:p>
          <a:p>
            <a:pPr algn="just"/>
            <a:r>
              <a:rPr lang="en-US" dirty="0"/>
              <a:t>The building provides a large, modern staffed reception with two automatic passenger lifts.</a:t>
            </a:r>
          </a:p>
          <a:p>
            <a:pPr algn="just"/>
            <a:endParaRPr lang="en-US" dirty="0"/>
          </a:p>
          <a:p>
            <a:pPr algn="just"/>
            <a:r>
              <a:rPr lang="en-US" dirty="0"/>
              <a:t>The </a:t>
            </a:r>
            <a:r>
              <a:rPr lang="en-US" b="1" dirty="0"/>
              <a:t>2</a:t>
            </a:r>
            <a:r>
              <a:rPr lang="en-US" b="1" baseline="30000" dirty="0"/>
              <a:t>nd</a:t>
            </a:r>
            <a:r>
              <a:rPr lang="en-US" b="1" dirty="0"/>
              <a:t> floor </a:t>
            </a:r>
            <a:r>
              <a:rPr lang="en-US" dirty="0"/>
              <a:t>provides bright office accommodation which is under refurbishment to a new Cat A spec. The floor plate includes a central lightwell which adds to the natural light throughout.</a:t>
            </a:r>
          </a:p>
          <a:p>
            <a:pPr algn="just"/>
            <a:r>
              <a:rPr lang="en-US" b="1" dirty="0"/>
              <a:t>3</a:t>
            </a:r>
            <a:r>
              <a:rPr lang="en-US" b="1" baseline="30000" dirty="0"/>
              <a:t>rd</a:t>
            </a:r>
            <a:r>
              <a:rPr lang="en-US" b="1" dirty="0"/>
              <a:t> floor </a:t>
            </a:r>
            <a:r>
              <a:rPr lang="en-US" dirty="0"/>
              <a:t>will be available from March 2024 – this will be offered in a partially fitted condition</a:t>
            </a:r>
          </a:p>
          <a:p>
            <a:pPr algn="just"/>
            <a:endParaRPr lang="en-US" dirty="0"/>
          </a:p>
          <a:p>
            <a:pPr algn="just">
              <a:spcAft>
                <a:spcPts val="425"/>
              </a:spcAft>
            </a:pPr>
            <a:r>
              <a:rPr lang="en-US" sz="1200" dirty="0">
                <a:solidFill>
                  <a:srgbClr val="009ED4"/>
                </a:solidFill>
                <a:latin typeface="Brown" charset="0"/>
                <a:ea typeface="Brown" charset="0"/>
                <a:cs typeface="Brown" charset="0"/>
              </a:rPr>
              <a:t>Accommodation</a:t>
            </a:r>
          </a:p>
          <a:p>
            <a:pPr algn="just">
              <a:spcAft>
                <a:spcPts val="425"/>
              </a:spcAft>
            </a:pPr>
            <a:endParaRPr lang="en-US" sz="1200" dirty="0">
              <a:solidFill>
                <a:srgbClr val="009ED4"/>
              </a:solidFill>
              <a:latin typeface="Brown" charset="0"/>
            </a:endParaRPr>
          </a:p>
          <a:p>
            <a:pPr algn="just">
              <a:spcAft>
                <a:spcPts val="425"/>
              </a:spcAft>
            </a:pPr>
            <a:endParaRPr lang="en-US" sz="1200" dirty="0">
              <a:solidFill>
                <a:srgbClr val="009ED4"/>
              </a:solidFill>
              <a:latin typeface="Brown" charset="0"/>
            </a:endParaRPr>
          </a:p>
          <a:p>
            <a:pPr algn="just">
              <a:spcAft>
                <a:spcPts val="425"/>
              </a:spcAft>
            </a:pPr>
            <a:endParaRPr lang="en-US" sz="1200" dirty="0">
              <a:solidFill>
                <a:srgbClr val="009ED4"/>
              </a:solidFill>
              <a:latin typeface="Brown" charset="0"/>
            </a:endParaRPr>
          </a:p>
          <a:p>
            <a:pPr algn="just">
              <a:spcAft>
                <a:spcPts val="425"/>
              </a:spcAft>
            </a:pPr>
            <a:endParaRPr lang="en-US" sz="1200" dirty="0">
              <a:solidFill>
                <a:srgbClr val="009ED4"/>
              </a:solidFill>
              <a:latin typeface="Brown" charset="0"/>
              <a:ea typeface="Brown" charset="0"/>
              <a:cs typeface="Brown" charset="0"/>
            </a:endParaRPr>
          </a:p>
          <a:p>
            <a:pPr algn="just">
              <a:spcAft>
                <a:spcPts val="425"/>
              </a:spcAft>
            </a:pPr>
            <a:r>
              <a:rPr lang="en-US" sz="1200" dirty="0">
                <a:solidFill>
                  <a:srgbClr val="009ED4"/>
                </a:solidFill>
                <a:latin typeface="Brown" charset="0"/>
                <a:ea typeface="Brown" charset="0"/>
                <a:cs typeface="Brown" charset="0"/>
              </a:rPr>
              <a:t>Terms</a:t>
            </a:r>
          </a:p>
          <a:p>
            <a:pPr algn="just">
              <a:spcBef>
                <a:spcPts val="0"/>
              </a:spcBef>
            </a:pPr>
            <a:r>
              <a:rPr lang="en-US" dirty="0"/>
              <a:t>A new lease is available directly from the Landlord for a term by arrangement, outside the 54 Act.</a:t>
            </a:r>
          </a:p>
          <a:p>
            <a:pPr algn="just">
              <a:spcBef>
                <a:spcPts val="0"/>
              </a:spcBef>
            </a:pPr>
            <a:r>
              <a:rPr lang="en-US" dirty="0"/>
              <a:t>Please note, there is a block date in this building in January 2031</a:t>
            </a:r>
          </a:p>
          <a:p>
            <a:pPr algn="just">
              <a:spcBef>
                <a:spcPts val="0"/>
              </a:spcBef>
            </a:pPr>
            <a:endParaRPr lang="en-US" dirty="0"/>
          </a:p>
        </p:txBody>
      </p:sp>
      <p:sp>
        <p:nvSpPr>
          <p:cNvPr id="11" name="Text Placeholder 11"/>
          <p:cNvSpPr>
            <a:spLocks noGrp="1"/>
          </p:cNvSpPr>
          <p:nvPr>
            <p:ph type="body" sz="quarter" idx="19"/>
          </p:nvPr>
        </p:nvSpPr>
        <p:spPr>
          <a:xfrm>
            <a:off x="4461933" y="3947820"/>
            <a:ext cx="2686374" cy="5449615"/>
          </a:xfrm>
        </p:spPr>
        <p:txBody>
          <a:bodyPr/>
          <a:lstStyle/>
          <a:p>
            <a:pPr>
              <a:spcAft>
                <a:spcPts val="425"/>
              </a:spcAft>
            </a:pPr>
            <a:r>
              <a:rPr lang="en-US" sz="1200" dirty="0">
                <a:solidFill>
                  <a:srgbClr val="009ED4"/>
                </a:solidFill>
                <a:latin typeface="Brown" charset="0"/>
                <a:ea typeface="Brown" charset="0"/>
                <a:cs typeface="Brown" charset="0"/>
              </a:rPr>
              <a:t>Energy Performance Rating</a:t>
            </a:r>
          </a:p>
          <a:p>
            <a:r>
              <a:rPr lang="en-US" dirty="0"/>
              <a:t>D</a:t>
            </a:r>
          </a:p>
          <a:p>
            <a:endParaRPr lang="en-US" dirty="0"/>
          </a:p>
          <a:p>
            <a:pPr>
              <a:spcAft>
                <a:spcPts val="425"/>
              </a:spcAft>
            </a:pPr>
            <a:r>
              <a:rPr lang="en-US" sz="1200" dirty="0">
                <a:solidFill>
                  <a:srgbClr val="009ED4"/>
                </a:solidFill>
                <a:latin typeface="Brown" charset="0"/>
                <a:ea typeface="Brown" charset="0"/>
                <a:cs typeface="Brown" charset="0"/>
              </a:rPr>
              <a:t>Business Rates</a:t>
            </a:r>
          </a:p>
          <a:p>
            <a:r>
              <a:rPr lang="en-GB" dirty="0"/>
              <a:t>Estimated at £28.00 per sq ft	</a:t>
            </a:r>
          </a:p>
          <a:p>
            <a:r>
              <a:rPr lang="en-GB" dirty="0"/>
              <a:t>Tenants are advised to make their own enquiries in this regard.</a:t>
            </a:r>
            <a:endParaRPr lang="en-US" dirty="0"/>
          </a:p>
          <a:p>
            <a:endParaRPr lang="en-US" dirty="0"/>
          </a:p>
          <a:p>
            <a:pPr>
              <a:spcAft>
                <a:spcPts val="425"/>
              </a:spcAft>
            </a:pPr>
            <a:r>
              <a:rPr lang="en-US" sz="1200" dirty="0">
                <a:solidFill>
                  <a:srgbClr val="009ED4"/>
                </a:solidFill>
                <a:latin typeface="Brown" charset="0"/>
                <a:ea typeface="Brown" charset="0"/>
                <a:cs typeface="Brown" charset="0"/>
              </a:rPr>
              <a:t>Service Charge</a:t>
            </a:r>
          </a:p>
          <a:p>
            <a:r>
              <a:rPr lang="en-US" dirty="0"/>
              <a:t>Approx. £10.00 per sq ft</a:t>
            </a:r>
          </a:p>
          <a:p>
            <a:endParaRPr lang="en-US" dirty="0"/>
          </a:p>
          <a:p>
            <a:pPr>
              <a:spcAft>
                <a:spcPts val="425"/>
              </a:spcAft>
            </a:pPr>
            <a:r>
              <a:rPr lang="en-US" sz="1200" dirty="0">
                <a:solidFill>
                  <a:srgbClr val="009ED4"/>
                </a:solidFill>
                <a:latin typeface="Brown" charset="0"/>
                <a:ea typeface="Brown" charset="0"/>
                <a:cs typeface="Brown" charset="0"/>
              </a:rPr>
              <a:t>Viewing &amp; Further Information</a:t>
            </a:r>
          </a:p>
          <a:p>
            <a:r>
              <a:rPr lang="da-DK" dirty="0">
                <a:latin typeface="Brown" charset="0"/>
                <a:ea typeface="Brown" charset="0"/>
                <a:cs typeface="Brown" charset="0"/>
              </a:rPr>
              <a:t>Harriet James</a:t>
            </a:r>
          </a:p>
          <a:p>
            <a:r>
              <a:rPr lang="da-DK" dirty="0">
                <a:latin typeface="Brown" charset="0"/>
                <a:ea typeface="Brown" charset="0"/>
                <a:cs typeface="Brown" charset="0"/>
              </a:rPr>
              <a:t>020 7758 3287 </a:t>
            </a:r>
          </a:p>
          <a:p>
            <a:r>
              <a:rPr lang="da-DK" dirty="0">
                <a:latin typeface="Brown" charset="0"/>
                <a:ea typeface="Brown" charset="0"/>
                <a:cs typeface="Brown" charset="0"/>
              </a:rPr>
              <a:t>07586300172</a:t>
            </a:r>
          </a:p>
          <a:p>
            <a:r>
              <a:rPr lang="da-DK" dirty="0">
                <a:latin typeface="Brown" charset="0"/>
                <a:ea typeface="Brown" charset="0"/>
                <a:cs typeface="Brown" charset="0"/>
              </a:rPr>
              <a:t>harrietjames@ashwell.london</a:t>
            </a:r>
          </a:p>
          <a:p>
            <a:endParaRPr lang="en-GB" dirty="0">
              <a:latin typeface="Brown" charset="0"/>
              <a:ea typeface="Brown" charset="0"/>
              <a:cs typeface="Brown" charset="0"/>
            </a:endParaRPr>
          </a:p>
          <a:p>
            <a:r>
              <a:rPr lang="en-GB" dirty="0">
                <a:latin typeface="Brown" charset="0"/>
                <a:ea typeface="Brown" charset="0"/>
                <a:cs typeface="Brown" charset="0"/>
              </a:rPr>
              <a:t>Ash Sharma</a:t>
            </a:r>
          </a:p>
          <a:p>
            <a:r>
              <a:rPr lang="en-GB" dirty="0">
                <a:latin typeface="Brown" charset="0"/>
                <a:ea typeface="Brown" charset="0"/>
                <a:cs typeface="Brown" charset="0"/>
              </a:rPr>
              <a:t>020 7758 3285</a:t>
            </a:r>
          </a:p>
          <a:p>
            <a:r>
              <a:rPr lang="en-GB" dirty="0">
                <a:latin typeface="Brown" charset="0"/>
                <a:ea typeface="Brown" charset="0"/>
                <a:cs typeface="Brown" charset="0"/>
              </a:rPr>
              <a:t>07721 001 751</a:t>
            </a:r>
          </a:p>
          <a:p>
            <a:r>
              <a:rPr lang="en-GB" dirty="0" err="1">
                <a:latin typeface="Brown" charset="0"/>
                <a:ea typeface="Brown" charset="0"/>
                <a:cs typeface="Brown" charset="0"/>
              </a:rPr>
              <a:t>ash@ashwell.london</a:t>
            </a:r>
            <a:r>
              <a:rPr lang="en-GB" dirty="0">
                <a:latin typeface="Brown" charset="0"/>
                <a:ea typeface="Brown" charset="0"/>
                <a:cs typeface="Brown" charset="0"/>
              </a:rPr>
              <a:t>  </a:t>
            </a:r>
          </a:p>
          <a:p>
            <a:endParaRPr lang="en-GB" dirty="0">
              <a:latin typeface="Brown" charset="0"/>
              <a:ea typeface="Brown" charset="0"/>
              <a:cs typeface="Brown" charset="0"/>
            </a:endParaRPr>
          </a:p>
          <a:p>
            <a:r>
              <a:rPr lang="en-GB" dirty="0">
                <a:latin typeface="Brown" charset="0"/>
                <a:ea typeface="Brown" charset="0"/>
                <a:cs typeface="Brown" charset="0"/>
              </a:rPr>
              <a:t>or visit: @</a:t>
            </a:r>
            <a:r>
              <a:rPr lang="en-GB" dirty="0" err="1">
                <a:latin typeface="Brown" charset="0"/>
                <a:ea typeface="Brown" charset="0"/>
                <a:cs typeface="Brown" charset="0"/>
              </a:rPr>
              <a:t>ashwell.london</a:t>
            </a:r>
            <a:r>
              <a:rPr lang="en-GB" dirty="0">
                <a:latin typeface="Brown" charset="0"/>
                <a:ea typeface="Brown" charset="0"/>
                <a:cs typeface="Brown" charset="0"/>
              </a:rPr>
              <a:t>  </a:t>
            </a:r>
          </a:p>
          <a:p>
            <a:endParaRPr lang="en-US" dirty="0">
              <a:solidFill>
                <a:srgbClr val="009ED4"/>
              </a:solidFill>
            </a:endParaRPr>
          </a:p>
          <a:p>
            <a:endParaRPr lang="en-US" dirty="0">
              <a:solidFill>
                <a:srgbClr val="009ED4"/>
              </a:solidFill>
            </a:endParaRPr>
          </a:p>
          <a:p>
            <a:r>
              <a:rPr lang="en-US" dirty="0">
                <a:solidFill>
                  <a:srgbClr val="009ED4"/>
                </a:solidFill>
              </a:rPr>
              <a:t>Joint Agent</a:t>
            </a:r>
          </a:p>
          <a:p>
            <a:r>
              <a:rPr lang="en-US" dirty="0"/>
              <a:t>Monmouth Dean </a:t>
            </a:r>
          </a:p>
          <a:p>
            <a:pPr algn="r"/>
            <a:endParaRPr lang="en-US" dirty="0"/>
          </a:p>
          <a:p>
            <a:pPr algn="r"/>
            <a:r>
              <a:rPr lang="en-US" dirty="0"/>
              <a:t>May 2024</a:t>
            </a:r>
          </a:p>
          <a:p>
            <a:endParaRPr lang="en-US" dirty="0"/>
          </a:p>
        </p:txBody>
      </p:sp>
      <p:sp>
        <p:nvSpPr>
          <p:cNvPr id="13" name="Text Placeholder 14"/>
          <p:cNvSpPr txBox="1">
            <a:spLocks/>
          </p:cNvSpPr>
          <p:nvPr/>
        </p:nvSpPr>
        <p:spPr>
          <a:xfrm>
            <a:off x="227011" y="235481"/>
            <a:ext cx="5360989" cy="314325"/>
          </a:xfrm>
          <a:prstGeom prst="rect">
            <a:avLst/>
          </a:prstGeom>
        </p:spPr>
        <p:txBody>
          <a:bodyPr/>
          <a:lstStyle>
            <a:lvl1pPr marL="0" indent="0" algn="l" defTabSz="249237" rtl="0" eaLnBrk="1" latinLnBrk="0" hangingPunct="1">
              <a:spcBef>
                <a:spcPct val="20000"/>
              </a:spcBef>
              <a:buFont typeface="Arial"/>
              <a:buNone/>
              <a:defRPr sz="1400" b="0" i="0" kern="1200">
                <a:solidFill>
                  <a:schemeClr val="tx1"/>
                </a:solidFill>
                <a:latin typeface="Brown Light" charset="0"/>
                <a:ea typeface="Brown Light" charset="0"/>
                <a:cs typeface="Brown Light" charset="0"/>
              </a:defRPr>
            </a:lvl1pPr>
            <a:lvl2pPr marL="405010" indent="-155774" algn="l" defTabSz="249237" rtl="0" eaLnBrk="1" latinLnBrk="0" hangingPunct="1">
              <a:spcBef>
                <a:spcPct val="20000"/>
              </a:spcBef>
              <a:buFont typeface="Arial"/>
              <a:buChar char="–"/>
              <a:defRPr sz="1502" kern="1200">
                <a:solidFill>
                  <a:schemeClr val="tx1"/>
                </a:solidFill>
                <a:latin typeface="+mn-lt"/>
                <a:ea typeface="+mn-ea"/>
                <a:cs typeface="+mn-cs"/>
              </a:defRPr>
            </a:lvl2pPr>
            <a:lvl3pPr marL="623092" indent="-124618" algn="l" defTabSz="249237" rtl="0" eaLnBrk="1" latinLnBrk="0" hangingPunct="1">
              <a:spcBef>
                <a:spcPct val="20000"/>
              </a:spcBef>
              <a:buFont typeface="Arial"/>
              <a:buChar char="•"/>
              <a:defRPr sz="1302" kern="1200">
                <a:solidFill>
                  <a:schemeClr val="tx1"/>
                </a:solidFill>
                <a:latin typeface="+mn-lt"/>
                <a:ea typeface="+mn-ea"/>
                <a:cs typeface="+mn-cs"/>
              </a:defRPr>
            </a:lvl3pPr>
            <a:lvl4pPr marL="872329" indent="-124618" algn="l" defTabSz="249237" rtl="0" eaLnBrk="1" latinLnBrk="0" hangingPunct="1">
              <a:spcBef>
                <a:spcPct val="20000"/>
              </a:spcBef>
              <a:buFont typeface="Arial"/>
              <a:buChar char="–"/>
              <a:defRPr sz="1102" kern="1200">
                <a:solidFill>
                  <a:schemeClr val="tx1"/>
                </a:solidFill>
                <a:latin typeface="+mn-lt"/>
                <a:ea typeface="+mn-ea"/>
                <a:cs typeface="+mn-cs"/>
              </a:defRPr>
            </a:lvl4pPr>
            <a:lvl5pPr marL="1121566" indent="-124618" algn="l" defTabSz="249237" rtl="0" eaLnBrk="1" latinLnBrk="0" hangingPunct="1">
              <a:spcBef>
                <a:spcPct val="20000"/>
              </a:spcBef>
              <a:buFont typeface="Arial"/>
              <a:buChar char="»"/>
              <a:defRPr sz="1102" kern="1200">
                <a:solidFill>
                  <a:schemeClr val="tx1"/>
                </a:solidFill>
                <a:latin typeface="+mn-lt"/>
                <a:ea typeface="+mn-ea"/>
                <a:cs typeface="+mn-cs"/>
              </a:defRPr>
            </a:lvl5pPr>
            <a:lvl6pPr marL="1370803" indent="-124618" algn="l" defTabSz="249237" rtl="0" eaLnBrk="1" latinLnBrk="0" hangingPunct="1">
              <a:spcBef>
                <a:spcPct val="20000"/>
              </a:spcBef>
              <a:buFont typeface="Arial"/>
              <a:buChar char="•"/>
              <a:defRPr sz="1102" kern="1200">
                <a:solidFill>
                  <a:schemeClr val="tx1"/>
                </a:solidFill>
                <a:latin typeface="+mn-lt"/>
                <a:ea typeface="+mn-ea"/>
                <a:cs typeface="+mn-cs"/>
              </a:defRPr>
            </a:lvl6pPr>
            <a:lvl7pPr marL="1620040" indent="-124618" algn="l" defTabSz="249237" rtl="0" eaLnBrk="1" latinLnBrk="0" hangingPunct="1">
              <a:spcBef>
                <a:spcPct val="20000"/>
              </a:spcBef>
              <a:buFont typeface="Arial"/>
              <a:buChar char="•"/>
              <a:defRPr sz="1102" kern="1200">
                <a:solidFill>
                  <a:schemeClr val="tx1"/>
                </a:solidFill>
                <a:latin typeface="+mn-lt"/>
                <a:ea typeface="+mn-ea"/>
                <a:cs typeface="+mn-cs"/>
              </a:defRPr>
            </a:lvl7pPr>
            <a:lvl8pPr marL="1869276" indent="-124618" algn="l" defTabSz="249237" rtl="0" eaLnBrk="1" latinLnBrk="0" hangingPunct="1">
              <a:spcBef>
                <a:spcPct val="20000"/>
              </a:spcBef>
              <a:buFont typeface="Arial"/>
              <a:buChar char="•"/>
              <a:defRPr sz="1102" kern="1200">
                <a:solidFill>
                  <a:schemeClr val="tx1"/>
                </a:solidFill>
                <a:latin typeface="+mn-lt"/>
                <a:ea typeface="+mn-ea"/>
                <a:cs typeface="+mn-cs"/>
              </a:defRPr>
            </a:lvl8pPr>
            <a:lvl9pPr marL="2118513" indent="-124618" algn="l" defTabSz="249237" rtl="0" eaLnBrk="1" latinLnBrk="0" hangingPunct="1">
              <a:spcBef>
                <a:spcPct val="20000"/>
              </a:spcBef>
              <a:buFont typeface="Arial"/>
              <a:buChar char="•"/>
              <a:defRPr sz="1102" kern="1200">
                <a:solidFill>
                  <a:schemeClr val="tx1"/>
                </a:solidFill>
                <a:latin typeface="+mn-lt"/>
                <a:ea typeface="+mn-ea"/>
                <a:cs typeface="+mn-cs"/>
              </a:defRPr>
            </a:lvl9pPr>
          </a:lstStyle>
          <a:p>
            <a:r>
              <a:rPr lang="en-US" dirty="0"/>
              <a:t>87-91 Newman Street</a:t>
            </a:r>
          </a:p>
        </p:txBody>
      </p:sp>
      <p:sp>
        <p:nvSpPr>
          <p:cNvPr id="17" name="Text Placeholder 15"/>
          <p:cNvSpPr txBox="1">
            <a:spLocks/>
          </p:cNvSpPr>
          <p:nvPr/>
        </p:nvSpPr>
        <p:spPr>
          <a:xfrm>
            <a:off x="227011" y="471608"/>
            <a:ext cx="5360989" cy="314325"/>
          </a:xfrm>
          <a:prstGeom prst="rect">
            <a:avLst/>
          </a:prstGeom>
        </p:spPr>
        <p:txBody>
          <a:bodyPr/>
          <a:lstStyle>
            <a:lvl1pPr marL="0" indent="0" algn="l" defTabSz="249237" rtl="0" eaLnBrk="1" latinLnBrk="0" hangingPunct="1">
              <a:spcBef>
                <a:spcPct val="20000"/>
              </a:spcBef>
              <a:buFont typeface="Arial"/>
              <a:buNone/>
              <a:defRPr sz="1200" b="0" i="0" kern="1200">
                <a:solidFill>
                  <a:srgbClr val="009ED4"/>
                </a:solidFill>
                <a:latin typeface="Brown" charset="0"/>
                <a:ea typeface="Brown" charset="0"/>
                <a:cs typeface="Brown" charset="0"/>
              </a:defRPr>
            </a:lvl1pPr>
            <a:lvl2pPr marL="405010" indent="-155774" algn="l" defTabSz="249237" rtl="0" eaLnBrk="1" latinLnBrk="0" hangingPunct="1">
              <a:spcBef>
                <a:spcPct val="20000"/>
              </a:spcBef>
              <a:buFont typeface="Arial"/>
              <a:buChar char="–"/>
              <a:defRPr sz="1502" kern="1200">
                <a:solidFill>
                  <a:schemeClr val="tx1"/>
                </a:solidFill>
                <a:latin typeface="+mn-lt"/>
                <a:ea typeface="+mn-ea"/>
                <a:cs typeface="+mn-cs"/>
              </a:defRPr>
            </a:lvl2pPr>
            <a:lvl3pPr marL="623092" indent="-124618" algn="l" defTabSz="249237" rtl="0" eaLnBrk="1" latinLnBrk="0" hangingPunct="1">
              <a:spcBef>
                <a:spcPct val="20000"/>
              </a:spcBef>
              <a:buFont typeface="Arial"/>
              <a:buChar char="•"/>
              <a:defRPr sz="1302" kern="1200">
                <a:solidFill>
                  <a:schemeClr val="tx1"/>
                </a:solidFill>
                <a:latin typeface="+mn-lt"/>
                <a:ea typeface="+mn-ea"/>
                <a:cs typeface="+mn-cs"/>
              </a:defRPr>
            </a:lvl3pPr>
            <a:lvl4pPr marL="872329" indent="-124618" algn="l" defTabSz="249237" rtl="0" eaLnBrk="1" latinLnBrk="0" hangingPunct="1">
              <a:spcBef>
                <a:spcPct val="20000"/>
              </a:spcBef>
              <a:buFont typeface="Arial"/>
              <a:buChar char="–"/>
              <a:defRPr sz="1102" kern="1200">
                <a:solidFill>
                  <a:schemeClr val="tx1"/>
                </a:solidFill>
                <a:latin typeface="+mn-lt"/>
                <a:ea typeface="+mn-ea"/>
                <a:cs typeface="+mn-cs"/>
              </a:defRPr>
            </a:lvl4pPr>
            <a:lvl5pPr marL="1121566" indent="-124618" algn="l" defTabSz="249237" rtl="0" eaLnBrk="1" latinLnBrk="0" hangingPunct="1">
              <a:spcBef>
                <a:spcPct val="20000"/>
              </a:spcBef>
              <a:buFont typeface="Arial"/>
              <a:buChar char="»"/>
              <a:defRPr sz="1102" kern="1200">
                <a:solidFill>
                  <a:schemeClr val="tx1"/>
                </a:solidFill>
                <a:latin typeface="+mn-lt"/>
                <a:ea typeface="+mn-ea"/>
                <a:cs typeface="+mn-cs"/>
              </a:defRPr>
            </a:lvl5pPr>
            <a:lvl6pPr marL="1370803" indent="-124618" algn="l" defTabSz="249237" rtl="0" eaLnBrk="1" latinLnBrk="0" hangingPunct="1">
              <a:spcBef>
                <a:spcPct val="20000"/>
              </a:spcBef>
              <a:buFont typeface="Arial"/>
              <a:buChar char="•"/>
              <a:defRPr sz="1102" kern="1200">
                <a:solidFill>
                  <a:schemeClr val="tx1"/>
                </a:solidFill>
                <a:latin typeface="+mn-lt"/>
                <a:ea typeface="+mn-ea"/>
                <a:cs typeface="+mn-cs"/>
              </a:defRPr>
            </a:lvl6pPr>
            <a:lvl7pPr marL="1620040" indent="-124618" algn="l" defTabSz="249237" rtl="0" eaLnBrk="1" latinLnBrk="0" hangingPunct="1">
              <a:spcBef>
                <a:spcPct val="20000"/>
              </a:spcBef>
              <a:buFont typeface="Arial"/>
              <a:buChar char="•"/>
              <a:defRPr sz="1102" kern="1200">
                <a:solidFill>
                  <a:schemeClr val="tx1"/>
                </a:solidFill>
                <a:latin typeface="+mn-lt"/>
                <a:ea typeface="+mn-ea"/>
                <a:cs typeface="+mn-cs"/>
              </a:defRPr>
            </a:lvl7pPr>
            <a:lvl8pPr marL="1869276" indent="-124618" algn="l" defTabSz="249237" rtl="0" eaLnBrk="1" latinLnBrk="0" hangingPunct="1">
              <a:spcBef>
                <a:spcPct val="20000"/>
              </a:spcBef>
              <a:buFont typeface="Arial"/>
              <a:buChar char="•"/>
              <a:defRPr sz="1102" kern="1200">
                <a:solidFill>
                  <a:schemeClr val="tx1"/>
                </a:solidFill>
                <a:latin typeface="+mn-lt"/>
                <a:ea typeface="+mn-ea"/>
                <a:cs typeface="+mn-cs"/>
              </a:defRPr>
            </a:lvl8pPr>
            <a:lvl9pPr marL="2118513" indent="-124618" algn="l" defTabSz="249237" rtl="0" eaLnBrk="1" latinLnBrk="0" hangingPunct="1">
              <a:spcBef>
                <a:spcPct val="20000"/>
              </a:spcBef>
              <a:buFont typeface="Arial"/>
              <a:buChar char="•"/>
              <a:defRPr sz="1102" kern="1200">
                <a:solidFill>
                  <a:schemeClr val="tx1"/>
                </a:solidFill>
                <a:latin typeface="+mn-lt"/>
                <a:ea typeface="+mn-ea"/>
                <a:cs typeface="+mn-cs"/>
              </a:defRPr>
            </a:lvl9pPr>
          </a:lstStyle>
          <a:p>
            <a:r>
              <a:rPr lang="en-US" dirty="0"/>
              <a:t>London,</a:t>
            </a:r>
            <a:r>
              <a:rPr lang="en-GB" dirty="0"/>
              <a:t> W1T 3EY</a:t>
            </a:r>
          </a:p>
        </p:txBody>
      </p:sp>
      <p:graphicFrame>
        <p:nvGraphicFramePr>
          <p:cNvPr id="18" name="Table Placeholder 8"/>
          <p:cNvGraphicFramePr>
            <a:graphicFrameLocks/>
          </p:cNvGraphicFramePr>
          <p:nvPr>
            <p:extLst>
              <p:ext uri="{D42A27DB-BD31-4B8C-83A1-F6EECF244321}">
                <p14:modId xmlns:p14="http://schemas.microsoft.com/office/powerpoint/2010/main" val="279182030"/>
              </p:ext>
            </p:extLst>
          </p:nvPr>
        </p:nvGraphicFramePr>
        <p:xfrm>
          <a:off x="250484" y="4880518"/>
          <a:ext cx="2522843" cy="1000272"/>
        </p:xfrm>
        <a:graphic>
          <a:graphicData uri="http://schemas.openxmlformats.org/drawingml/2006/table">
            <a:tbl>
              <a:tblPr firstRow="1" bandRow="1">
                <a:tableStyleId>{8EC20E35-A176-4012-BC5E-935CFFF8708E}</a:tableStyleId>
              </a:tblPr>
              <a:tblGrid>
                <a:gridCol w="1525440">
                  <a:extLst>
                    <a:ext uri="{9D8B030D-6E8A-4147-A177-3AD203B41FA5}">
                      <a16:colId xmlns:a16="http://schemas.microsoft.com/office/drawing/2014/main" val="20000"/>
                    </a:ext>
                  </a:extLst>
                </a:gridCol>
                <a:gridCol w="997403">
                  <a:extLst>
                    <a:ext uri="{9D8B030D-6E8A-4147-A177-3AD203B41FA5}">
                      <a16:colId xmlns:a16="http://schemas.microsoft.com/office/drawing/2014/main" val="20001"/>
                    </a:ext>
                  </a:extLst>
                </a:gridCol>
              </a:tblGrid>
              <a:tr h="250068">
                <a:tc>
                  <a:txBody>
                    <a:bodyPr/>
                    <a:lstStyle/>
                    <a:p>
                      <a:r>
                        <a:rPr lang="en-US" sz="1000" b="0" i="0" dirty="0">
                          <a:solidFill>
                            <a:srgbClr val="20294E"/>
                          </a:solidFill>
                          <a:latin typeface="Brown" charset="0"/>
                          <a:ea typeface="Brown" charset="0"/>
                          <a:cs typeface="Brown" charset="0"/>
                        </a:rPr>
                        <a:t>Demise</a:t>
                      </a:r>
                    </a:p>
                  </a:txBody>
                  <a:tcPr marL="64699" marR="64699" marT="32350" marB="32350" anchor="ct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pPr algn="r"/>
                      <a:r>
                        <a:rPr lang="en-US" sz="1000" b="0" i="0" dirty="0">
                          <a:solidFill>
                            <a:srgbClr val="20294E"/>
                          </a:solidFill>
                          <a:latin typeface="Brown" charset="0"/>
                          <a:ea typeface="Brown" charset="0"/>
                          <a:cs typeface="Brown" charset="0"/>
                        </a:rPr>
                        <a:t>Sq Ft</a:t>
                      </a:r>
                    </a:p>
                  </a:txBody>
                  <a:tcPr marL="64699" marR="64699" marT="32350" marB="32350" anchor="ct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0068">
                <a:tc>
                  <a:txBody>
                    <a:bodyPr/>
                    <a:lstStyle/>
                    <a:p>
                      <a:r>
                        <a:rPr lang="en-US" sz="1000" b="0" i="0" dirty="0">
                          <a:solidFill>
                            <a:srgbClr val="20294E"/>
                          </a:solidFill>
                          <a:latin typeface="Brown Light" charset="0"/>
                          <a:ea typeface="Brown Light" charset="0"/>
                          <a:cs typeface="Brown Light" charset="0"/>
                        </a:rPr>
                        <a:t>3</a:t>
                      </a:r>
                      <a:r>
                        <a:rPr lang="en-US" sz="1000" b="0" i="0" baseline="30000" dirty="0">
                          <a:solidFill>
                            <a:srgbClr val="20294E"/>
                          </a:solidFill>
                          <a:latin typeface="Brown Light" charset="0"/>
                          <a:ea typeface="Brown Light" charset="0"/>
                          <a:cs typeface="Brown Light" charset="0"/>
                        </a:rPr>
                        <a:t>rd</a:t>
                      </a:r>
                      <a:r>
                        <a:rPr lang="en-US" sz="1000" b="0" i="0" dirty="0">
                          <a:solidFill>
                            <a:srgbClr val="20294E"/>
                          </a:solidFill>
                          <a:latin typeface="Brown Light" charset="0"/>
                          <a:ea typeface="Brown Light" charset="0"/>
                          <a:cs typeface="Brown Light" charset="0"/>
                        </a:rPr>
                        <a:t> Floor –  Available</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tc>
                  <a:txBody>
                    <a:bodyPr/>
                    <a:lstStyle/>
                    <a:p>
                      <a:pPr algn="r"/>
                      <a:r>
                        <a:rPr lang="en-US" sz="1000" b="0" i="0" dirty="0">
                          <a:solidFill>
                            <a:srgbClr val="20294E"/>
                          </a:solidFill>
                          <a:latin typeface="Brown Light" charset="0"/>
                          <a:ea typeface="Brown Light" charset="0"/>
                          <a:cs typeface="Brown Light" charset="0"/>
                        </a:rPr>
                        <a:t>4,219 sq ft</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068">
                <a:tc>
                  <a:txBody>
                    <a:bodyPr/>
                    <a:lstStyle/>
                    <a:p>
                      <a:r>
                        <a:rPr lang="en-US" sz="1000" b="0" i="0" kern="1200" dirty="0">
                          <a:solidFill>
                            <a:srgbClr val="20294E"/>
                          </a:solidFill>
                          <a:latin typeface="Brown Light" charset="0"/>
                          <a:ea typeface="Brown Light" charset="0"/>
                          <a:cs typeface="Brown Light" charset="0"/>
                        </a:rPr>
                        <a:t>2nd floor  </a:t>
                      </a:r>
                      <a:r>
                        <a:rPr lang="en-US" sz="1000" b="0" i="0" dirty="0">
                          <a:solidFill>
                            <a:srgbClr val="20294E"/>
                          </a:solidFill>
                          <a:latin typeface="Brown Light" charset="0"/>
                          <a:ea typeface="Brown Light" charset="0"/>
                          <a:cs typeface="Brown Light" charset="0"/>
                        </a:rPr>
                        <a:t>- Under offer</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tc>
                  <a:txBody>
                    <a:bodyPr/>
                    <a:lstStyle/>
                    <a:p>
                      <a:pPr algn="r"/>
                      <a:r>
                        <a:rPr lang="en-US" sz="1000" b="0" i="0" dirty="0">
                          <a:solidFill>
                            <a:srgbClr val="20294E"/>
                          </a:solidFill>
                          <a:latin typeface="Brown Light" charset="0"/>
                          <a:ea typeface="Brown Light" charset="0"/>
                          <a:cs typeface="Brown Light" charset="0"/>
                        </a:rPr>
                        <a:t>7,965 sq ft </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0068">
                <a:tc>
                  <a:txBody>
                    <a:bodyPr/>
                    <a:lstStyle/>
                    <a:p>
                      <a:r>
                        <a:rPr lang="en-US" sz="1000" b="0" i="0" dirty="0">
                          <a:solidFill>
                            <a:srgbClr val="20294E"/>
                          </a:solidFill>
                          <a:latin typeface="Brown Light" charset="0"/>
                          <a:ea typeface="Brown Light" charset="0"/>
                          <a:cs typeface="Brown Light" charset="0"/>
                        </a:rPr>
                        <a:t>Total</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tc>
                  <a:txBody>
                    <a:bodyPr/>
                    <a:lstStyle/>
                    <a:p>
                      <a:pPr algn="r"/>
                      <a:r>
                        <a:rPr lang="en-US" sz="1000" b="0" i="0" dirty="0">
                          <a:solidFill>
                            <a:srgbClr val="20294E"/>
                          </a:solidFill>
                          <a:latin typeface="Brown Light" charset="0"/>
                          <a:ea typeface="Brown Light" charset="0"/>
                          <a:cs typeface="Brown Light" charset="0"/>
                        </a:rPr>
                        <a:t>12,184 sq ft</a:t>
                      </a:r>
                    </a:p>
                  </a:txBody>
                  <a:tcPr marL="64699" marR="64699" marT="32350" marB="3235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5" name="Picture 4" descr="A reception area with white furniture&#10;&#10;Description automatically generated">
            <a:extLst>
              <a:ext uri="{FF2B5EF4-FFF2-40B4-BE49-F238E27FC236}">
                <a16:creationId xmlns:a16="http://schemas.microsoft.com/office/drawing/2014/main" id="{652A233D-4133-F6B5-AC43-2029E43CB3ED}"/>
              </a:ext>
            </a:extLst>
          </p:cNvPr>
          <p:cNvPicPr>
            <a:picLocks noChangeAspect="1"/>
          </p:cNvPicPr>
          <p:nvPr/>
        </p:nvPicPr>
        <p:blipFill>
          <a:blip r:embed="rId2"/>
          <a:stretch>
            <a:fillRect/>
          </a:stretch>
        </p:blipFill>
        <p:spPr>
          <a:xfrm>
            <a:off x="4436235" y="1526709"/>
            <a:ext cx="2737769" cy="1826092"/>
          </a:xfrm>
          <a:prstGeom prst="rect">
            <a:avLst/>
          </a:prstGeom>
        </p:spPr>
      </p:pic>
      <p:pic>
        <p:nvPicPr>
          <p:cNvPr id="6" name="Picture 5" descr="An empty room with white walls&#10;&#10;Description automatically generated">
            <a:extLst>
              <a:ext uri="{FF2B5EF4-FFF2-40B4-BE49-F238E27FC236}">
                <a16:creationId xmlns:a16="http://schemas.microsoft.com/office/drawing/2014/main" id="{04472F99-0A78-E55B-A521-160AC152BD83}"/>
              </a:ext>
            </a:extLst>
          </p:cNvPr>
          <p:cNvPicPr>
            <a:picLocks noChangeAspect="1"/>
          </p:cNvPicPr>
          <p:nvPr/>
        </p:nvPicPr>
        <p:blipFill>
          <a:blip r:embed="rId3"/>
          <a:stretch>
            <a:fillRect/>
          </a:stretch>
        </p:blipFill>
        <p:spPr>
          <a:xfrm>
            <a:off x="1698468" y="7957434"/>
            <a:ext cx="2737768" cy="1826091"/>
          </a:xfrm>
          <a:prstGeom prst="rect">
            <a:avLst/>
          </a:prstGeom>
        </p:spPr>
      </p:pic>
      <p:grpSp>
        <p:nvGrpSpPr>
          <p:cNvPr id="4" name="Group 3"/>
          <p:cNvGrpSpPr/>
          <p:nvPr/>
        </p:nvGrpSpPr>
        <p:grpSpPr>
          <a:xfrm>
            <a:off x="133350" y="6848474"/>
            <a:ext cx="2209800" cy="1514475"/>
            <a:chOff x="1028004" y="7345717"/>
            <a:chExt cx="2209800" cy="1514475"/>
          </a:xfrm>
        </p:grpSpPr>
        <p:pic>
          <p:nvPicPr>
            <p:cNvPr id="9" name="Picture 8"/>
            <p:cNvPicPr/>
            <p:nvPr/>
          </p:nvPicPr>
          <p:blipFill rotWithShape="1">
            <a:blip r:embed="rId4" cstate="print">
              <a:extLst>
                <a:ext uri="{28A0092B-C50C-407E-A947-70E740481C1C}">
                  <a14:useLocalDpi xmlns:a14="http://schemas.microsoft.com/office/drawing/2010/main"/>
                </a:ext>
              </a:extLst>
            </a:blip>
            <a:srcRect l="19216" t="7126" r="11645" b="36896"/>
            <a:stretch/>
          </p:blipFill>
          <p:spPr bwMode="auto">
            <a:xfrm>
              <a:off x="1028004" y="7345717"/>
              <a:ext cx="2209800" cy="1514475"/>
            </a:xfrm>
            <a:prstGeom prst="rect">
              <a:avLst/>
            </a:prstGeom>
            <a:ln>
              <a:noFill/>
            </a:ln>
            <a:extLst>
              <a:ext uri="{53640926-AAD7-44D8-BBD7-CCE9431645EC}">
                <a14:shadowObscured xmlns:a14="http://schemas.microsoft.com/office/drawing/2010/main"/>
              </a:ext>
            </a:extLst>
          </p:spPr>
        </p:pic>
        <p:sp>
          <p:nvSpPr>
            <p:cNvPr id="3" name="Teardrop 2"/>
            <p:cNvSpPr/>
            <p:nvPr/>
          </p:nvSpPr>
          <p:spPr>
            <a:xfrm rot="8134605">
              <a:off x="1939255" y="7934940"/>
              <a:ext cx="226765" cy="217769"/>
            </a:xfrm>
            <a:prstGeom prst="teardrop">
              <a:avLst>
                <a:gd name="adj" fmla="val 95833"/>
              </a:avLst>
            </a:prstGeom>
            <a:solidFill>
              <a:schemeClr val="accent5">
                <a:lumMod val="40000"/>
                <a:lumOff val="60000"/>
              </a:schemeClr>
            </a:solidFill>
            <a:ln w="31750" cmpd="sng">
              <a:solidFill>
                <a:schemeClr val="tx2"/>
              </a:solidFill>
              <a:bevel/>
            </a:ln>
          </p:spPr>
          <p:txBody>
            <a:bodyPr wrap="square" rtlCol="0" anchor="b">
              <a:spAutoFit/>
            </a:bodyPr>
            <a:lstStyle/>
            <a:p>
              <a:pPr algn="ctr">
                <a:lnSpc>
                  <a:spcPct val="90000"/>
                </a:lnSpc>
              </a:pPr>
              <a:endParaRPr lang="en-GB" sz="1400" b="0" i="0" kern="1200" dirty="0">
                <a:solidFill>
                  <a:srgbClr val="20294E"/>
                </a:solidFill>
                <a:effectLst/>
                <a:latin typeface="Brown Light" charset="0"/>
                <a:ea typeface="Brown Light" charset="0"/>
                <a:cs typeface="Brown Light" charset="0"/>
              </a:endParaRPr>
            </a:p>
          </p:txBody>
        </p:sp>
      </p:grpSp>
    </p:spTree>
    <p:extLst>
      <p:ext uri="{BB962C8B-B14F-4D97-AF65-F5344CB8AC3E}">
        <p14:creationId xmlns:p14="http://schemas.microsoft.com/office/powerpoint/2010/main" val="8232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nchor="b">
        <a:spAutoFit/>
      </a:bodyPr>
      <a:lstStyle>
        <a:defPPr>
          <a:lnSpc>
            <a:spcPct val="90000"/>
          </a:lnSpc>
          <a:defRPr sz="1400" b="0" i="0" kern="1200" dirty="0" smtClean="0">
            <a:solidFill>
              <a:srgbClr val="20294E"/>
            </a:solidFill>
            <a:effectLst/>
            <a:latin typeface="Brown Light" charset="0"/>
            <a:ea typeface="Brown Light" charset="0"/>
            <a:cs typeface="Brown Light"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hwell London particulars - portrait (template)" id="{5753C84C-9E90-AD4D-9EAD-CC783F52AB78}" vid="{8C51E820-2571-5042-A66A-F0F02C6D9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1C77D08A74D43A93F26A694686657" ma:contentTypeVersion="18" ma:contentTypeDescription="Create a new document." ma:contentTypeScope="" ma:versionID="939488f7c8edfe216b861d05a6e5f619">
  <xsd:schema xmlns:xsd="http://www.w3.org/2001/XMLSchema" xmlns:xs="http://www.w3.org/2001/XMLSchema" xmlns:p="http://schemas.microsoft.com/office/2006/metadata/properties" xmlns:ns2="2bc67963-5cdc-46ae-b416-b3e9e9a10d43" xmlns:ns3="b08ea6a9-d981-4a71-a9bc-d1ad25e4448c" targetNamespace="http://schemas.microsoft.com/office/2006/metadata/properties" ma:root="true" ma:fieldsID="846f01f5ad2047e10bc4271f8614c007" ns2:_="" ns3:_="">
    <xsd:import namespace="2bc67963-5cdc-46ae-b416-b3e9e9a10d43"/>
    <xsd:import namespace="b08ea6a9-d981-4a71-a9bc-d1ad25e44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67963-5cdc-46ae-b416-b3e9e9a10d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5ecaadc-684a-4082-93d8-2b76910d53b7}" ma:internalName="TaxCatchAll" ma:showField="CatchAllData" ma:web="2bc67963-5cdc-46ae-b416-b3e9e9a10d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8ea6a9-d981-4a71-a9bc-d1ad25e4448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1e2d36b-5cc6-4b1c-bd92-75131ec863da"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2bc67963-5cdc-46ae-b416-b3e9e9a10d43">KNNWPV3QUQRM-1465033106-82870</_dlc_DocId>
    <_dlc_DocIdUrl xmlns="2bc67963-5cdc-46ae-b416-b3e9e9a10d43">
      <Url>https://ashwelllondonuk.sharepoint.com/sites/Ashwell/_layouts/15/DocIdRedir.aspx?ID=KNNWPV3QUQRM-1465033106-82870</Url>
      <Description>KNNWPV3QUQRM-1465033106-82870</Description>
    </_dlc_DocIdUrl>
    <TaxCatchAll xmlns="2bc67963-5cdc-46ae-b416-b3e9e9a10d43" xsi:nil="true"/>
    <lcf76f155ced4ddcb4097134ff3c332f xmlns="b08ea6a9-d981-4a71-a9bc-d1ad25e4448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5031715-0C92-4C50-BDD7-E4A616806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67963-5cdc-46ae-b416-b3e9e9a10d43"/>
    <ds:schemaRef ds:uri="b08ea6a9-d981-4a71-a9bc-d1ad25e44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48CED9-A279-47BB-A3E1-98B4A00C8977}">
  <ds:schemaRefs>
    <ds:schemaRef ds:uri="http://schemas.microsoft.com/office/2006/metadata/properties"/>
    <ds:schemaRef ds:uri="http://schemas.microsoft.com/office/infopath/2007/PartnerControls"/>
    <ds:schemaRef ds:uri="2bc67963-5cdc-46ae-b416-b3e9e9a10d43"/>
    <ds:schemaRef ds:uri="b08ea6a9-d981-4a71-a9bc-d1ad25e4448c"/>
  </ds:schemaRefs>
</ds:datastoreItem>
</file>

<file path=customXml/itemProps3.xml><?xml version="1.0" encoding="utf-8"?>
<ds:datastoreItem xmlns:ds="http://schemas.openxmlformats.org/officeDocument/2006/customXml" ds:itemID="{DBB2A3AB-8351-4B53-AF53-D75318C4ABED}">
  <ds:schemaRefs>
    <ds:schemaRef ds:uri="http://schemas.microsoft.com/sharepoint/v3/contenttype/forms"/>
  </ds:schemaRefs>
</ds:datastoreItem>
</file>

<file path=customXml/itemProps4.xml><?xml version="1.0" encoding="utf-8"?>
<ds:datastoreItem xmlns:ds="http://schemas.openxmlformats.org/officeDocument/2006/customXml" ds:itemID="{3A82ED12-9FEF-45BE-92EE-71B11AF7276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Ashwell London particulars - portrait (template)</Template>
  <TotalTime>842</TotalTime>
  <Words>364</Words>
  <Application>Microsoft Office PowerPoint</Application>
  <PresentationFormat>Custom</PresentationFormat>
  <Paragraphs>77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.AppleSystemUIFont</vt:lpstr>
      <vt:lpstr>Arial</vt:lpstr>
      <vt:lpstr>Brown</vt:lpstr>
      <vt:lpstr>Brown Light</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Kelly</dc:creator>
  <cp:lastModifiedBy>Harriet James | Ashwell London</cp:lastModifiedBy>
  <cp:revision>32</cp:revision>
  <cp:lastPrinted>2017-11-01T16:04:03Z</cp:lastPrinted>
  <dcterms:created xsi:type="dcterms:W3CDTF">2017-11-03T15:23:19Z</dcterms:created>
  <dcterms:modified xsi:type="dcterms:W3CDTF">2024-05-22T09:40:07Z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0x0101003AA1C77D08A74D43A93F26A694686657</vt:lpwstr>
  </property>
  <property fmtid="{D5CDD505-2E9C-101B-9397-08002B2CF9AE}" pid="3" name="Order">
    <vt:r8>540600</vt:r8>
  </property>
  <property fmtid="{D5CDD505-2E9C-101B-9397-08002B2CF9AE}" pid="4" name="_dlc_DocIdItemGuid">
    <vt:lpwstr>8ed4f821-23bf-4b20-b459-1fbabc356d12</vt:lpwstr>
  </property>
  <property fmtid="{D5CDD505-2E9C-101B-9397-08002B2CF9AE}" pid="5" name="MediaServiceImageTags">
    <vt:lpwstr/>
  </property>
</Properties>
</file>